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7" r:id="rId2"/>
    <p:sldId id="304" r:id="rId3"/>
    <p:sldId id="258" r:id="rId4"/>
    <p:sldId id="260" r:id="rId5"/>
    <p:sldId id="259" r:id="rId6"/>
    <p:sldId id="263" r:id="rId7"/>
    <p:sldId id="264" r:id="rId8"/>
    <p:sldId id="261" r:id="rId9"/>
    <p:sldId id="265" r:id="rId10"/>
    <p:sldId id="266" r:id="rId11"/>
    <p:sldId id="267" r:id="rId12"/>
    <p:sldId id="268" r:id="rId13"/>
    <p:sldId id="272" r:id="rId14"/>
    <p:sldId id="273" r:id="rId15"/>
    <p:sldId id="297" r:id="rId16"/>
    <p:sldId id="298" r:id="rId17"/>
    <p:sldId id="270" r:id="rId18"/>
    <p:sldId id="271" r:id="rId19"/>
    <p:sldId id="275" r:id="rId20"/>
    <p:sldId id="290" r:id="rId21"/>
    <p:sldId id="291" r:id="rId22"/>
    <p:sldId id="292" r:id="rId23"/>
    <p:sldId id="295" r:id="rId24"/>
    <p:sldId id="294" r:id="rId25"/>
    <p:sldId id="296" r:id="rId26"/>
    <p:sldId id="300" r:id="rId27"/>
    <p:sldId id="299" r:id="rId28"/>
    <p:sldId id="301" r:id="rId29"/>
    <p:sldId id="302" r:id="rId30"/>
    <p:sldId id="276" r:id="rId31"/>
    <p:sldId id="277" r:id="rId32"/>
    <p:sldId id="278" r:id="rId33"/>
    <p:sldId id="280" r:id="rId34"/>
    <p:sldId id="281" r:id="rId35"/>
    <p:sldId id="286" r:id="rId36"/>
    <p:sldId id="287" r:id="rId37"/>
    <p:sldId id="288" r:id="rId38"/>
    <p:sldId id="289" r:id="rId39"/>
    <p:sldId id="303"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30" d="100"/>
          <a:sy n="130" d="100"/>
        </p:scale>
        <p:origin x="93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174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spTree>
    <p:extLst>
      <p:ext uri="{BB962C8B-B14F-4D97-AF65-F5344CB8AC3E}">
        <p14:creationId xmlns:p14="http://schemas.microsoft.com/office/powerpoint/2010/main" val="62858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spTree>
    <p:extLst>
      <p:ext uri="{BB962C8B-B14F-4D97-AF65-F5344CB8AC3E}">
        <p14:creationId xmlns:p14="http://schemas.microsoft.com/office/powerpoint/2010/main" val="1174334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spTree>
    <p:extLst>
      <p:ext uri="{BB962C8B-B14F-4D97-AF65-F5344CB8AC3E}">
        <p14:creationId xmlns:p14="http://schemas.microsoft.com/office/powerpoint/2010/main" val="106773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554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spTree>
    <p:extLst>
      <p:ext uri="{BB962C8B-B14F-4D97-AF65-F5344CB8AC3E}">
        <p14:creationId xmlns:p14="http://schemas.microsoft.com/office/powerpoint/2010/main" val="109933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5"/>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spTree>
    <p:extLst>
      <p:ext uri="{BB962C8B-B14F-4D97-AF65-F5344CB8AC3E}">
        <p14:creationId xmlns:p14="http://schemas.microsoft.com/office/powerpoint/2010/main" val="68671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spTree>
    <p:extLst>
      <p:ext uri="{BB962C8B-B14F-4D97-AF65-F5344CB8AC3E}">
        <p14:creationId xmlns:p14="http://schemas.microsoft.com/office/powerpoint/2010/main" val="1965292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spTree>
    <p:extLst>
      <p:ext uri="{BB962C8B-B14F-4D97-AF65-F5344CB8AC3E}">
        <p14:creationId xmlns:p14="http://schemas.microsoft.com/office/powerpoint/2010/main" val="2081829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655A3A09-5196-4F8E-8EF7-123048B0C011}" type="datetimeFigureOut">
              <a:rPr kumimoji="1" lang="ja-JP" altLang="en-US" smtClean="0"/>
              <a:t>2018/7/8</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146193-282F-4143-A3C7-731F67077474}" type="slidenum">
              <a:rPr kumimoji="1" lang="ja-JP" altLang="en-US" smtClean="0"/>
              <a:t>‹#›</a:t>
            </a:fld>
            <a:endParaRPr kumimoji="1" lang="ja-JP" altLang="en-US"/>
          </a:p>
        </p:txBody>
      </p:sp>
    </p:spTree>
    <p:extLst>
      <p:ext uri="{BB962C8B-B14F-4D97-AF65-F5344CB8AC3E}">
        <p14:creationId xmlns:p14="http://schemas.microsoft.com/office/powerpoint/2010/main" val="821901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55A3A09-5196-4F8E-8EF7-123048B0C011}" type="datetimeFigureOut">
              <a:rPr kumimoji="1" lang="ja-JP" altLang="en-US" smtClean="0"/>
              <a:t>2018/7/8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F146193-282F-4143-A3C7-731F67077474}" type="slidenum">
              <a:rPr kumimoji="1" lang="ja-JP" altLang="en-US" smtClean="0"/>
              <a:t>‹#›</a:t>
            </a:fld>
            <a:endParaRPr kumimoji="1" lang="ja-JP" altLang="en-US"/>
          </a:p>
        </p:txBody>
      </p:sp>
    </p:spTree>
    <p:extLst>
      <p:ext uri="{BB962C8B-B14F-4D97-AF65-F5344CB8AC3E}">
        <p14:creationId xmlns:p14="http://schemas.microsoft.com/office/powerpoint/2010/main" val="365501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655A3A09-5196-4F8E-8EF7-123048B0C011}" type="datetimeFigureOut">
              <a:rPr kumimoji="1" lang="ja-JP" altLang="en-US" smtClean="0"/>
              <a:t>2018/7/8</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F146193-282F-4143-A3C7-731F67077474}" type="slidenum">
              <a:rPr kumimoji="1" lang="ja-JP" altLang="en-US" smtClean="0"/>
              <a:t>‹#›</a:t>
            </a:fld>
            <a:endParaRPr kumimoji="1" lang="ja-JP"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25235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Mass_spring_damper.svg" TargetMode="External"/><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ja.wikipedia.org/wiki/%E6%B8%9B%E8%A1%B0%E6%8C%AF%E5%8B%95#/media/File:Mass_spring_damper.sv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cybernet.co.jp/ansys/case/lesson/003.html" TargetMode="External"/><Relationship Id="rId2" Type="http://schemas.openxmlformats.org/officeDocument/2006/relationships/hyperlink" Target="http://www-cms.phys.s.u-tokyo.ac.jp/~naoki/CIPINTRO/CIP/fluid.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ja.wikipedia.org/wiki/%E6%95%B0%E5%80%A4%E6%B5%81%E4%BD%93%E5%8A%9B%E5%AD%A6" TargetMode="External"/><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E06B6C-81C7-46EE-9C3E-6ED6C961EB83}"/>
              </a:ext>
            </a:extLst>
          </p:cNvPr>
          <p:cNvSpPr>
            <a:spLocks noGrp="1"/>
          </p:cNvSpPr>
          <p:nvPr>
            <p:ph type="ctrTitle"/>
          </p:nvPr>
        </p:nvSpPr>
        <p:spPr/>
        <p:txBody>
          <a:bodyPr>
            <a:normAutofit/>
          </a:bodyPr>
          <a:lstStyle/>
          <a:p>
            <a:r>
              <a:rPr lang="ja-JP" altLang="en-US" dirty="0"/>
              <a:t>第三の科学</a:t>
            </a:r>
            <a:br>
              <a:rPr lang="en-US" altLang="ja-JP" dirty="0"/>
            </a:br>
            <a:r>
              <a:rPr lang="ja-JP" altLang="en-US" sz="4400" dirty="0"/>
              <a:t>シミュレーションの世界</a:t>
            </a:r>
            <a:endParaRPr kumimoji="1" lang="ja-JP" altLang="en-US" dirty="0"/>
          </a:p>
        </p:txBody>
      </p:sp>
      <p:sp>
        <p:nvSpPr>
          <p:cNvPr id="3" name="字幕 2">
            <a:extLst>
              <a:ext uri="{FF2B5EF4-FFF2-40B4-BE49-F238E27FC236}">
                <a16:creationId xmlns:a16="http://schemas.microsoft.com/office/drawing/2014/main" id="{7C6FB6FB-F7D4-4E56-92C4-B934A22892FD}"/>
              </a:ext>
            </a:extLst>
          </p:cNvPr>
          <p:cNvSpPr>
            <a:spLocks noGrp="1"/>
          </p:cNvSpPr>
          <p:nvPr>
            <p:ph type="subTitle" idx="1"/>
          </p:nvPr>
        </p:nvSpPr>
        <p:spPr/>
        <p:txBody>
          <a:bodyPr>
            <a:normAutofit/>
          </a:bodyPr>
          <a:lstStyle/>
          <a:p>
            <a:r>
              <a:rPr kumimoji="1" lang="ja-JP" altLang="en-US" sz="2400" dirty="0"/>
              <a:t>理工学群工学システム学類</a:t>
            </a:r>
            <a:endParaRPr kumimoji="1" lang="en-US" altLang="ja-JP" sz="2400" dirty="0"/>
          </a:p>
          <a:p>
            <a:r>
              <a:rPr kumimoji="1" lang="en-US" altLang="ja-JP" sz="2400" dirty="0"/>
              <a:t>Q(@ITF_QSYS)</a:t>
            </a:r>
            <a:endParaRPr kumimoji="1" lang="ja-JP" altLang="en-US" sz="2400" dirty="0"/>
          </a:p>
        </p:txBody>
      </p:sp>
    </p:spTree>
    <p:extLst>
      <p:ext uri="{BB962C8B-B14F-4D97-AF65-F5344CB8AC3E}">
        <p14:creationId xmlns:p14="http://schemas.microsoft.com/office/powerpoint/2010/main" val="353417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35877-7693-4849-9EF8-FEDEB572286D}"/>
              </a:ext>
            </a:extLst>
          </p:cNvPr>
          <p:cNvSpPr>
            <a:spLocks noGrp="1"/>
          </p:cNvSpPr>
          <p:nvPr>
            <p:ph type="title"/>
          </p:nvPr>
        </p:nvSpPr>
        <p:spPr/>
        <p:txBody>
          <a:bodyPr/>
          <a:lstStyle/>
          <a:p>
            <a:r>
              <a:rPr kumimoji="1" lang="ja-JP" altLang="en-US" dirty="0"/>
              <a:t>抵抗のある落下運動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74F342-93E9-4699-839D-2411111CDCCE}"/>
                  </a:ext>
                </a:extLst>
              </p:cNvPr>
              <p:cNvSpPr>
                <a:spLocks noGrp="1"/>
              </p:cNvSpPr>
              <p:nvPr>
                <p:ph sz="half" idx="1"/>
              </p:nvPr>
            </p:nvSpPr>
            <p:spPr/>
            <p:txBody>
              <a:bodyPr>
                <a:normAutofit/>
              </a:bodyPr>
              <a:lstStyle/>
              <a:p>
                <a:pPr>
                  <a:buFont typeface="Wingdings" panose="05000000000000000000" pitchFamily="2" charset="2"/>
                  <a:buChar char="l"/>
                </a:pPr>
                <a:r>
                  <a:rPr lang="ja-JP" altLang="en-US" sz="2400" dirty="0"/>
                  <a:t>目的</a:t>
                </a:r>
                <a:endParaRPr lang="en-US" altLang="ja-JP" sz="2400" dirty="0"/>
              </a:p>
              <a:p>
                <a:pPr lvl="1">
                  <a:buFont typeface="Wingdings" panose="05000000000000000000" pitchFamily="2" charset="2"/>
                  <a:buChar char="l"/>
                </a:pPr>
                <a:r>
                  <a:rPr kumimoji="1" lang="ja-JP" altLang="en-US" sz="2000" dirty="0"/>
                  <a:t>抵抗のある落下運動を調べる</a:t>
                </a:r>
                <a:endParaRPr lang="en-US" altLang="ja-JP" sz="2000" dirty="0"/>
              </a:p>
              <a:p>
                <a:pPr>
                  <a:buFont typeface="Wingdings" panose="05000000000000000000" pitchFamily="2" charset="2"/>
                  <a:buChar char="l"/>
                </a:pPr>
                <a:r>
                  <a:rPr kumimoji="1" lang="ja-JP" altLang="en-US" sz="2400" dirty="0"/>
                  <a:t>データの収集</a:t>
                </a:r>
                <a:endParaRPr kumimoji="1" lang="en-US" altLang="ja-JP" sz="2400" dirty="0"/>
              </a:p>
              <a:p>
                <a:pPr lvl="1">
                  <a:buFont typeface="Wingdings" panose="05000000000000000000" pitchFamily="2" charset="2"/>
                  <a:buChar char="l"/>
                </a:pPr>
                <a:r>
                  <a:rPr lang="ja-JP" altLang="en-US" sz="2200" dirty="0"/>
                  <a:t>パラメータは、</a:t>
                </a:r>
                <a:r>
                  <a:rPr lang="en-US" altLang="ja-JP" sz="2200" dirty="0"/>
                  <a:t>m, g, k, v</a:t>
                </a:r>
              </a:p>
              <a:p>
                <a:pPr>
                  <a:buFont typeface="Wingdings" panose="05000000000000000000" pitchFamily="2" charset="2"/>
                  <a:buChar char="l"/>
                </a:pPr>
                <a:r>
                  <a:rPr kumimoji="1" lang="ja-JP" altLang="en-US" sz="2400" dirty="0"/>
                  <a:t>モデリング</a:t>
                </a:r>
                <a:endParaRPr kumimoji="1" lang="en-US" altLang="ja-JP" sz="2400" dirty="0"/>
              </a:p>
              <a:p>
                <a:pPr lvl="1">
                  <a:buFont typeface="Wingdings" panose="05000000000000000000" pitchFamily="2" charset="2"/>
                  <a:buChar char="l"/>
                </a:pPr>
                <a:r>
                  <a:rPr lang="ja-JP" altLang="en-US" sz="2200" dirty="0"/>
                  <a:t>運動方程式は、</a:t>
                </a:r>
                <a:br>
                  <a:rPr lang="en-US" altLang="ja-JP" sz="2200" dirty="0"/>
                </a:br>
                <a14:m>
                  <m:oMath xmlns:m="http://schemas.openxmlformats.org/officeDocument/2006/math">
                    <m:r>
                      <a:rPr lang="en-US" altLang="ja-JP" sz="2200" b="0" i="1" smtClean="0">
                        <a:latin typeface="Cambria Math" panose="02040503050406030204" pitchFamily="18" charset="0"/>
                      </a:rPr>
                      <m:t>𝑚</m:t>
                    </m:r>
                    <m:f>
                      <m:fPr>
                        <m:ctrlPr>
                          <a:rPr lang="en-US" altLang="ja-JP" sz="2200" b="0" i="1" smtClean="0">
                            <a:latin typeface="Cambria Math" panose="02040503050406030204" pitchFamily="18" charset="0"/>
                          </a:rPr>
                        </m:ctrlPr>
                      </m:fPr>
                      <m:num>
                        <m:r>
                          <a:rPr lang="en-US" altLang="ja-JP" sz="2200" b="0" i="1" smtClean="0">
                            <a:latin typeface="Cambria Math" panose="02040503050406030204" pitchFamily="18" charset="0"/>
                          </a:rPr>
                          <m:t>𝑑𝑥</m:t>
                        </m:r>
                      </m:num>
                      <m:den>
                        <m:r>
                          <a:rPr lang="en-US" altLang="ja-JP" sz="2200" b="0" i="1" smtClean="0">
                            <a:latin typeface="Cambria Math" panose="02040503050406030204" pitchFamily="18" charset="0"/>
                          </a:rPr>
                          <m:t>𝑑𝑡</m:t>
                        </m:r>
                      </m:den>
                    </m:f>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𝑚𝑔</m:t>
                    </m:r>
                    <m:r>
                      <a:rPr lang="en-US" altLang="ja-JP" sz="2200" b="0" i="1" smtClean="0">
                        <a:latin typeface="Cambria Math" panose="02040503050406030204" pitchFamily="18" charset="0"/>
                      </a:rPr>
                      <m:t>−</m:t>
                    </m:r>
                    <m:r>
                      <a:rPr lang="en-US" altLang="ja-JP" sz="2200" b="0" i="1" smtClean="0">
                        <a:latin typeface="Cambria Math" panose="02040503050406030204" pitchFamily="18" charset="0"/>
                      </a:rPr>
                      <m:t>𝑘𝑣</m:t>
                    </m:r>
                  </m:oMath>
                </a14:m>
                <a:endParaRPr kumimoji="1" lang="en-US" altLang="ja-JP" sz="2200" dirty="0"/>
              </a:p>
            </p:txBody>
          </p:sp>
        </mc:Choice>
        <mc:Fallback xmlns="">
          <p:sp>
            <p:nvSpPr>
              <p:cNvPr id="3" name="コンテンツ プレースホルダー 2">
                <a:extLst>
                  <a:ext uri="{FF2B5EF4-FFF2-40B4-BE49-F238E27FC236}">
                    <a16:creationId xmlns:a16="http://schemas.microsoft.com/office/drawing/2014/main" id="{0A74F342-93E9-4699-839D-2411111CDCCE}"/>
                  </a:ext>
                </a:extLst>
              </p:cNvPr>
              <p:cNvSpPr>
                <a:spLocks noGrp="1" noRot="1" noChangeAspect="1" noMove="1" noResize="1" noEditPoints="1" noAdjustHandles="1" noChangeArrowheads="1" noChangeShapeType="1" noTextEdit="1"/>
              </p:cNvSpPr>
              <p:nvPr>
                <p:ph sz="half" idx="1"/>
              </p:nvPr>
            </p:nvSpPr>
            <p:spPr>
              <a:blipFill>
                <a:blip r:embed="rId2"/>
                <a:stretch>
                  <a:fillRect l="-4605" t="-2727" r="-987"/>
                </a:stretch>
              </a:blipFill>
            </p:spPr>
            <p:txBody>
              <a:bodyPr/>
              <a:lstStyle/>
              <a:p>
                <a:r>
                  <a:rPr lang="ja-JP" altLang="en-US">
                    <a:noFill/>
                  </a:rPr>
                  <a:t> </a:t>
                </a:r>
              </a:p>
            </p:txBody>
          </p:sp>
        </mc:Fallback>
      </mc:AlternateContent>
      <p:sp>
        <p:nvSpPr>
          <p:cNvPr id="5" name="楕円 4">
            <a:extLst>
              <a:ext uri="{FF2B5EF4-FFF2-40B4-BE49-F238E27FC236}">
                <a16:creationId xmlns:a16="http://schemas.microsoft.com/office/drawing/2014/main" id="{EFAE2BE0-3491-487D-9A11-AC387BF6E4B8}"/>
              </a:ext>
            </a:extLst>
          </p:cNvPr>
          <p:cNvSpPr>
            <a:spLocks noChangeAspect="1"/>
          </p:cNvSpPr>
          <p:nvPr/>
        </p:nvSpPr>
        <p:spPr>
          <a:xfrm>
            <a:off x="5973475" y="3021395"/>
            <a:ext cx="836019" cy="836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8B6FC7FA-48B1-4726-8693-CC678F594713}"/>
                  </a:ext>
                </a:extLst>
              </p:cNvPr>
              <p:cNvSpPr txBox="1"/>
              <p:nvPr/>
            </p:nvSpPr>
            <p:spPr>
              <a:xfrm>
                <a:off x="6774721" y="4464850"/>
                <a:ext cx="6088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𝑚𝑔</m:t>
                      </m:r>
                    </m:oMath>
                  </m:oMathPara>
                </a14:m>
                <a:endParaRPr kumimoji="1" lang="ja-JP" altLang="en-US" sz="2800" dirty="0"/>
              </a:p>
            </p:txBody>
          </p:sp>
        </mc:Choice>
        <mc:Fallback xmlns="">
          <p:sp>
            <p:nvSpPr>
              <p:cNvPr id="8" name="テキスト ボックス 7">
                <a:extLst>
                  <a:ext uri="{FF2B5EF4-FFF2-40B4-BE49-F238E27FC236}">
                    <a16:creationId xmlns:a16="http://schemas.microsoft.com/office/drawing/2014/main" id="{8B6FC7FA-48B1-4726-8693-CC678F594713}"/>
                  </a:ext>
                </a:extLst>
              </p:cNvPr>
              <p:cNvSpPr txBox="1">
                <a:spLocks noRot="1" noChangeAspect="1" noMove="1" noResize="1" noEditPoints="1" noAdjustHandles="1" noChangeArrowheads="1" noChangeShapeType="1" noTextEdit="1"/>
              </p:cNvSpPr>
              <p:nvPr/>
            </p:nvSpPr>
            <p:spPr>
              <a:xfrm>
                <a:off x="6774721" y="4464850"/>
                <a:ext cx="608885" cy="43088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9E28A4E-2858-4576-BDF1-E49877D6FF3A}"/>
                  </a:ext>
                </a:extLst>
              </p:cNvPr>
              <p:cNvSpPr txBox="1"/>
              <p:nvPr/>
            </p:nvSpPr>
            <p:spPr>
              <a:xfrm>
                <a:off x="6809494" y="2278113"/>
                <a:ext cx="7543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𝑘𝑣</m:t>
                      </m:r>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19E28A4E-2858-4576-BDF1-E49877D6FF3A}"/>
                  </a:ext>
                </a:extLst>
              </p:cNvPr>
              <p:cNvSpPr txBox="1">
                <a:spLocks noRot="1" noChangeAspect="1" noMove="1" noResize="1" noEditPoints="1" noAdjustHandles="1" noChangeArrowheads="1" noChangeShapeType="1" noTextEdit="1"/>
              </p:cNvSpPr>
              <p:nvPr/>
            </p:nvSpPr>
            <p:spPr>
              <a:xfrm>
                <a:off x="6809494" y="2278113"/>
                <a:ext cx="754309" cy="430887"/>
              </a:xfrm>
              <a:prstGeom prst="rect">
                <a:avLst/>
              </a:prstGeom>
              <a:blipFill>
                <a:blip r:embed="rId4"/>
                <a:stretch>
                  <a:fillRect/>
                </a:stretch>
              </a:blipFill>
            </p:spPr>
            <p:txBody>
              <a:bodyPr/>
              <a:lstStyle/>
              <a:p>
                <a:r>
                  <a:rPr lang="ja-JP" altLang="en-US">
                    <a:noFill/>
                  </a:rPr>
                  <a:t> </a:t>
                </a:r>
              </a:p>
            </p:txBody>
          </p:sp>
        </mc:Fallback>
      </mc:AlternateContent>
      <p:cxnSp>
        <p:nvCxnSpPr>
          <p:cNvPr id="12" name="直線矢印コネクタ 11">
            <a:extLst>
              <a:ext uri="{FF2B5EF4-FFF2-40B4-BE49-F238E27FC236}">
                <a16:creationId xmlns:a16="http://schemas.microsoft.com/office/drawing/2014/main" id="{4BA2181E-20B1-45CC-8A87-D8252DA0FD32}"/>
              </a:ext>
            </a:extLst>
          </p:cNvPr>
          <p:cNvCxnSpPr>
            <a:cxnSpLocks/>
          </p:cNvCxnSpPr>
          <p:nvPr/>
        </p:nvCxnSpPr>
        <p:spPr>
          <a:xfrm flipH="1">
            <a:off x="5019269" y="2322871"/>
            <a:ext cx="1" cy="34584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031FB7EF-E0A8-4025-9A3E-EFC576064840}"/>
                  </a:ext>
                </a:extLst>
              </p:cNvPr>
              <p:cNvSpPr txBox="1"/>
              <p:nvPr/>
            </p:nvSpPr>
            <p:spPr>
              <a:xfrm>
                <a:off x="5248263" y="5350481"/>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𝑥</m:t>
                      </m:r>
                    </m:oMath>
                  </m:oMathPara>
                </a14:m>
                <a:endParaRPr kumimoji="1" lang="ja-JP" altLang="en-US" sz="2800" dirty="0"/>
              </a:p>
            </p:txBody>
          </p:sp>
        </mc:Choice>
        <mc:Fallback xmlns="">
          <p:sp>
            <p:nvSpPr>
              <p:cNvPr id="14" name="テキスト ボックス 13">
                <a:extLst>
                  <a:ext uri="{FF2B5EF4-FFF2-40B4-BE49-F238E27FC236}">
                    <a16:creationId xmlns:a16="http://schemas.microsoft.com/office/drawing/2014/main" id="{031FB7EF-E0A8-4025-9A3E-EFC576064840}"/>
                  </a:ext>
                </a:extLst>
              </p:cNvPr>
              <p:cNvSpPr txBox="1">
                <a:spLocks noRot="1" noChangeAspect="1" noMove="1" noResize="1" noEditPoints="1" noAdjustHandles="1" noChangeArrowheads="1" noChangeShapeType="1" noTextEdit="1"/>
              </p:cNvSpPr>
              <p:nvPr/>
            </p:nvSpPr>
            <p:spPr>
              <a:xfrm>
                <a:off x="5248263" y="5350481"/>
                <a:ext cx="283411" cy="430887"/>
              </a:xfrm>
              <a:prstGeom prst="rect">
                <a:avLst/>
              </a:prstGeom>
              <a:blipFill>
                <a:blip r:embed="rId5"/>
                <a:stretch>
                  <a:fillRect/>
                </a:stretch>
              </a:blipFill>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9CF53B13-D17E-4707-846D-752E62D8441A}"/>
              </a:ext>
            </a:extLst>
          </p:cNvPr>
          <p:cNvCxnSpPr>
            <a:cxnSpLocks/>
            <a:stCxn id="5" idx="4"/>
          </p:cNvCxnSpPr>
          <p:nvPr/>
        </p:nvCxnSpPr>
        <p:spPr>
          <a:xfrm>
            <a:off x="6391485" y="3857414"/>
            <a:ext cx="0" cy="1038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46EE71E8-D2AB-45C7-9C9C-A6D88BFDB65A}"/>
              </a:ext>
            </a:extLst>
          </p:cNvPr>
          <p:cNvCxnSpPr>
            <a:cxnSpLocks/>
            <a:stCxn id="5" idx="0"/>
          </p:cNvCxnSpPr>
          <p:nvPr/>
        </p:nvCxnSpPr>
        <p:spPr>
          <a:xfrm flipV="1">
            <a:off x="6391485" y="2278113"/>
            <a:ext cx="0" cy="7432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590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randombar(horizontal)">
                                      <p:cBhvr>
                                        <p:cTn id="40" dur="500"/>
                                        <p:tgtEl>
                                          <p:spTgt spid="5"/>
                                        </p:tgtEl>
                                      </p:cBhvr>
                                    </p:animEffect>
                                  </p:childTnLst>
                                </p:cTn>
                              </p:par>
                              <p:par>
                                <p:cTn id="41" presetID="14" presetClass="entr" presetSubtype="1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randombar(horizontal)">
                                      <p:cBhvr>
                                        <p:cTn id="43" dur="500"/>
                                        <p:tgtEl>
                                          <p:spTgt spid="17"/>
                                        </p:tgtEl>
                                      </p:cBhvr>
                                    </p:animEffect>
                                  </p:childTnLst>
                                </p:cTn>
                              </p:par>
                              <p:par>
                                <p:cTn id="44" presetID="14" presetClass="entr" presetSubtype="1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randombar(horizontal)">
                                      <p:cBhvr>
                                        <p:cTn id="46" dur="500"/>
                                        <p:tgtEl>
                                          <p:spTgt spid="20"/>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randombar(horizontal)">
                                      <p:cBhvr>
                                        <p:cTn id="49" dur="500"/>
                                        <p:tgtEl>
                                          <p:spTgt spid="1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randombar(horizontal)">
                                      <p:cBhvr>
                                        <p:cTn id="52" dur="500"/>
                                        <p:tgtEl>
                                          <p:spTgt spid="8"/>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randombar(horizontal)">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p:bldP spid="10"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61453-02F4-471A-BED6-27705139A477}"/>
              </a:ext>
            </a:extLst>
          </p:cNvPr>
          <p:cNvSpPr>
            <a:spLocks noGrp="1"/>
          </p:cNvSpPr>
          <p:nvPr>
            <p:ph type="title"/>
          </p:nvPr>
        </p:nvSpPr>
        <p:spPr/>
        <p:txBody>
          <a:bodyPr/>
          <a:lstStyle/>
          <a:p>
            <a:r>
              <a:rPr kumimoji="1" lang="ja-JP" altLang="en-US" dirty="0"/>
              <a:t>常微分方程式の数値解法</a:t>
            </a:r>
          </a:p>
        </p:txBody>
      </p:sp>
      <p:sp>
        <p:nvSpPr>
          <p:cNvPr id="3" name="コンテンツ プレースホルダー 2">
            <a:extLst>
              <a:ext uri="{FF2B5EF4-FFF2-40B4-BE49-F238E27FC236}">
                <a16:creationId xmlns:a16="http://schemas.microsoft.com/office/drawing/2014/main" id="{204B06AC-8CB0-489F-A3B3-AD428719DF78}"/>
              </a:ext>
            </a:extLst>
          </p:cNvPr>
          <p:cNvSpPr>
            <a:spLocks noGrp="1"/>
          </p:cNvSpPr>
          <p:nvPr>
            <p:ph idx="1"/>
          </p:nvPr>
        </p:nvSpPr>
        <p:spPr/>
        <p:txBody>
          <a:bodyPr>
            <a:normAutofit/>
          </a:bodyPr>
          <a:lstStyle/>
          <a:p>
            <a:pPr>
              <a:buFont typeface="Wingdings" panose="05000000000000000000" pitchFamily="2" charset="2"/>
              <a:buChar char="l"/>
            </a:pPr>
            <a:r>
              <a:rPr kumimoji="1" lang="ja-JP" altLang="en-US" sz="2400" dirty="0"/>
              <a:t>運動方程式を数値的に解くこととする。</a:t>
            </a:r>
            <a:endParaRPr kumimoji="1" lang="en-US" altLang="ja-JP" sz="2400" dirty="0"/>
          </a:p>
          <a:p>
            <a:pPr>
              <a:buFont typeface="Wingdings" panose="05000000000000000000" pitchFamily="2" charset="2"/>
              <a:buChar char="l"/>
            </a:pPr>
            <a:r>
              <a:rPr lang="ja-JP" altLang="en-US" sz="2400" dirty="0"/>
              <a:t>常微分方程式の数値解法にはいくつかの方法がある</a:t>
            </a:r>
            <a:endParaRPr lang="en-US" altLang="ja-JP" dirty="0"/>
          </a:p>
          <a:p>
            <a:pPr lvl="1">
              <a:buFont typeface="Wingdings" panose="05000000000000000000" pitchFamily="2" charset="2"/>
              <a:buChar char="l"/>
            </a:pPr>
            <a:r>
              <a:rPr lang="ja-JP" altLang="en-US" sz="2200" dirty="0"/>
              <a:t>オイラー法</a:t>
            </a:r>
            <a:endParaRPr lang="en-US" altLang="ja-JP" sz="2200" dirty="0"/>
          </a:p>
          <a:p>
            <a:pPr lvl="1">
              <a:buFont typeface="Wingdings" panose="05000000000000000000" pitchFamily="2" charset="2"/>
              <a:buChar char="l"/>
            </a:pPr>
            <a:r>
              <a:rPr lang="ja-JP" altLang="en-US" sz="2200" dirty="0"/>
              <a:t>ルンゲクッタ法</a:t>
            </a:r>
            <a:endParaRPr lang="en-US" altLang="ja-JP" sz="2200" dirty="0"/>
          </a:p>
        </p:txBody>
      </p:sp>
    </p:spTree>
    <p:extLst>
      <p:ext uri="{BB962C8B-B14F-4D97-AF65-F5344CB8AC3E}">
        <p14:creationId xmlns:p14="http://schemas.microsoft.com/office/powerpoint/2010/main" val="42012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E98766-97E1-42A0-8A72-CE5D3255DE92}"/>
              </a:ext>
            </a:extLst>
          </p:cNvPr>
          <p:cNvSpPr>
            <a:spLocks noGrp="1"/>
          </p:cNvSpPr>
          <p:nvPr>
            <p:ph type="title"/>
          </p:nvPr>
        </p:nvSpPr>
        <p:spPr/>
        <p:txBody>
          <a:bodyPr/>
          <a:lstStyle/>
          <a:p>
            <a:r>
              <a:rPr kumimoji="1" lang="en-US" altLang="ja-JP" dirty="0"/>
              <a:t>Euler</a:t>
            </a:r>
            <a:r>
              <a:rPr kumimoji="1" lang="ja-JP" altLang="en-US" dirty="0"/>
              <a:t>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3BF7FB5-DB37-4E02-AB7E-AC9185145030}"/>
                  </a:ext>
                </a:extLst>
              </p:cNvPr>
              <p:cNvSpPr>
                <a:spLocks noGrp="1"/>
              </p:cNvSpPr>
              <p:nvPr>
                <p:ph idx="1"/>
              </p:nvPr>
            </p:nvSpPr>
            <p:spPr>
              <a:xfrm>
                <a:off x="800099" y="1830605"/>
                <a:ext cx="7543801" cy="1155563"/>
              </a:xfrm>
            </p:spPr>
            <p:txBody>
              <a:bodyPr/>
              <a:lstStyle/>
              <a:p>
                <a:r>
                  <a:rPr kumimoji="1" lang="ja-JP" altLang="en-US" dirty="0"/>
                  <a:t>微分方程式を</a:t>
                </a:r>
                <a14:m>
                  <m:oMath xmlns:m="http://schemas.openxmlformats.org/officeDocument/2006/math">
                    <m:f>
                      <m:fPr>
                        <m:ctrlPr>
                          <a:rPr kumimoji="1" lang="en-US" altLang="ja-JP" i="1" smtClean="0">
                            <a:latin typeface="Cambria Math" panose="02040503050406030204" pitchFamily="18" charset="0"/>
                          </a:rPr>
                        </m:ctrlPr>
                      </m:fPr>
                      <m:num>
                        <m:r>
                          <a:rPr kumimoji="1" lang="en-US" altLang="ja-JP" i="1" smtClean="0">
                            <a:latin typeface="Cambria Math" panose="02040503050406030204" pitchFamily="18" charset="0"/>
                          </a:rPr>
                          <m:t>𝑑</m:t>
                        </m:r>
                        <m:r>
                          <a:rPr kumimoji="1" lang="en-US" altLang="ja-JP" b="0" i="1" smtClean="0">
                            <a:latin typeface="Cambria Math" panose="02040503050406030204" pitchFamily="18" charset="0"/>
                          </a:rPr>
                          <m:t>𝑥</m:t>
                        </m:r>
                      </m:num>
                      <m:den>
                        <m:r>
                          <a:rPr kumimoji="1" lang="en-US" altLang="ja-JP" i="1" smtClean="0">
                            <a:latin typeface="Cambria Math" panose="02040503050406030204" pitchFamily="18" charset="0"/>
                          </a:rPr>
                          <m:t>𝑑</m:t>
                        </m:r>
                        <m:r>
                          <a:rPr kumimoji="1" lang="en-US" altLang="ja-JP" b="0" i="1" smtClean="0">
                            <a:latin typeface="Cambria Math" panose="02040503050406030204" pitchFamily="18" charset="0"/>
                          </a:rPr>
                          <m:t>𝑡</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e>
                    </m:d>
                    <m:r>
                      <a:rPr kumimoji="1" lang="en-US" altLang="ja-JP" b="0" i="1" smtClean="0">
                        <a:latin typeface="Cambria Math" panose="02040503050406030204" pitchFamily="18" charset="0"/>
                      </a:rPr>
                      <m:t> </m:t>
                    </m:r>
                    <m:r>
                      <a:rPr lang="ja-JP" altLang="en-US" i="1">
                        <a:latin typeface="Cambria Math" panose="02040503050406030204" pitchFamily="18" charset="0"/>
                      </a:rPr>
                      <m:t>とし、</m:t>
                    </m:r>
                  </m:oMath>
                </a14:m>
                <a:r>
                  <a:rPr kumimoji="1" lang="ja-JP" altLang="en-US" dirty="0"/>
                  <a:t>初期値を</a:t>
                </a:r>
                <a14:m>
                  <m:oMath xmlns:m="http://schemas.openxmlformats.org/officeDocument/2006/math">
                    <m:r>
                      <a:rPr kumimoji="1" lang="en-US" altLang="ja-JP" b="0" i="1" smtClean="0">
                        <a:latin typeface="Cambria Math" panose="02040503050406030204" pitchFamily="18" charset="0"/>
                      </a:rPr>
                      <m:t>𝑥</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0</m:t>
                        </m:r>
                      </m:sub>
                    </m:sSub>
                    <m:r>
                      <a:rPr lang="ja-JP" altLang="en-US" i="1">
                        <a:latin typeface="Cambria Math" panose="02040503050406030204" pitchFamily="18" charset="0"/>
                      </a:rPr>
                      <m:t>と</m:t>
                    </m:r>
                  </m:oMath>
                </a14:m>
                <a:r>
                  <a:rPr kumimoji="1" lang="ja-JP" altLang="en-US" dirty="0"/>
                  <a:t>する。</a:t>
                </a:r>
                <a:endParaRPr kumimoji="1" lang="en-US" altLang="ja-JP" dirty="0"/>
              </a:p>
              <a:p>
                <a:r>
                  <a:rPr lang="ja-JP" altLang="en-US" dirty="0"/>
                  <a:t>時刻</a:t>
                </a:r>
                <a:r>
                  <a:rPr lang="en-US" altLang="ja-JP" dirty="0"/>
                  <a:t>t</a:t>
                </a:r>
                <a:r>
                  <a:rPr lang="ja-JP" altLang="en-US" dirty="0"/>
                  <a:t>における微分を微小時間</a:t>
                </a:r>
                <a14:m>
                  <m:oMath xmlns:m="http://schemas.openxmlformats.org/officeDocument/2006/math">
                    <m:r>
                      <a:rPr lang="ja-JP" altLang="en-US" i="1" smtClean="0">
                        <a:latin typeface="Cambria Math" panose="02040503050406030204" pitchFamily="18" charset="0"/>
                      </a:rPr>
                      <m:t>∆</m:t>
                    </m:r>
                    <m:r>
                      <a:rPr lang="en-US" altLang="ja-JP" b="0" i="1" smtClean="0">
                        <a:latin typeface="Cambria Math" panose="02040503050406030204" pitchFamily="18" charset="0"/>
                      </a:rPr>
                      <m:t>𝑡</m:t>
                    </m:r>
                  </m:oMath>
                </a14:m>
                <a:r>
                  <a:rPr kumimoji="1" lang="ja-JP" altLang="en-US" dirty="0"/>
                  <a:t>において以下のように近似する。</a:t>
                </a:r>
                <a:endParaRPr kumimoji="1" lang="en-US" altLang="ja-JP" dirty="0"/>
              </a:p>
              <a:p>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43BF7FB5-DB37-4E02-AB7E-AC9185145030}"/>
                  </a:ext>
                </a:extLst>
              </p:cNvPr>
              <p:cNvSpPr>
                <a:spLocks noGrp="1" noRot="1" noChangeAspect="1" noMove="1" noResize="1" noEditPoints="1" noAdjustHandles="1" noChangeArrowheads="1" noChangeShapeType="1" noTextEdit="1"/>
              </p:cNvSpPr>
              <p:nvPr>
                <p:ph idx="1"/>
              </p:nvPr>
            </p:nvSpPr>
            <p:spPr>
              <a:xfrm>
                <a:off x="800099" y="1830605"/>
                <a:ext cx="7543801" cy="1155563"/>
              </a:xfrm>
              <a:blipFill>
                <a:blip r:embed="rId2"/>
                <a:stretch>
                  <a:fillRect l="-808" t="-15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17901CC-C1E3-437A-A1F2-D758B4D1E29E}"/>
                  </a:ext>
                </a:extLst>
              </p:cNvPr>
              <p:cNvSpPr txBox="1"/>
              <p:nvPr/>
            </p:nvSpPr>
            <p:spPr>
              <a:xfrm>
                <a:off x="3140198" y="2986167"/>
                <a:ext cx="2909322" cy="6896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ja-JP" sz="2000" i="1" smtClean="0">
                              <a:latin typeface="Cambria Math" panose="02040503050406030204" pitchFamily="18" charset="0"/>
                            </a:rPr>
                          </m:ctrlPr>
                        </m:fPr>
                        <m:num>
                          <m:r>
                            <a:rPr lang="en-US" altLang="ja-JP" sz="2000" i="1">
                              <a:latin typeface="Cambria Math" panose="02040503050406030204" pitchFamily="18" charset="0"/>
                            </a:rPr>
                            <m:t>𝑑𝑥</m:t>
                          </m:r>
                        </m:num>
                        <m:den>
                          <m:r>
                            <a:rPr lang="en-US" altLang="ja-JP" sz="2000" i="1">
                              <a:latin typeface="Cambria Math" panose="02040503050406030204" pitchFamily="18" charset="0"/>
                            </a:rPr>
                            <m:t>𝑑𝑡</m:t>
                          </m:r>
                        </m:den>
                      </m:f>
                      <m:r>
                        <a:rPr lang="en-US" altLang="ja-JP" sz="2000" i="1">
                          <a:latin typeface="Cambria Math" panose="02040503050406030204" pitchFamily="18" charset="0"/>
                        </a:rPr>
                        <m:t>=</m:t>
                      </m:r>
                      <m:f>
                        <m:fPr>
                          <m:ctrlPr>
                            <a:rPr lang="en-US" altLang="ja-JP" sz="2000" i="1" smtClean="0">
                              <a:latin typeface="Cambria Math" panose="02040503050406030204" pitchFamily="18" charset="0"/>
                            </a:rPr>
                          </m:ctrlPr>
                        </m:fPr>
                        <m:num>
                          <m:r>
                            <a:rPr lang="en-US" altLang="ja-JP" sz="2000" b="0" i="1" smtClean="0">
                              <a:latin typeface="Cambria Math" panose="02040503050406030204" pitchFamily="18" charset="0"/>
                            </a:rPr>
                            <m:t>𝑥</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𝑡</m:t>
                              </m:r>
                            </m:e>
                          </m:d>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𝑡</m:t>
                          </m:r>
                          <m:r>
                            <a:rPr lang="en-US" altLang="ja-JP" sz="2000" b="0" i="1" smtClean="0">
                              <a:latin typeface="Cambria Math" panose="02040503050406030204" pitchFamily="18" charset="0"/>
                            </a:rPr>
                            <m:t>)</m:t>
                          </m:r>
                        </m:num>
                        <m:den>
                          <m:r>
                            <a:rPr lang="en-US" altLang="ja-JP" sz="200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𝑡</m:t>
                          </m:r>
                        </m:den>
                      </m:f>
                    </m:oMath>
                  </m:oMathPara>
                </a14:m>
                <a:endParaRPr kumimoji="1" lang="ja-JP" altLang="en-US" sz="2000" dirty="0"/>
              </a:p>
            </p:txBody>
          </p:sp>
        </mc:Choice>
        <mc:Fallback xmlns="">
          <p:sp>
            <p:nvSpPr>
              <p:cNvPr id="4" name="テキスト ボックス 3">
                <a:extLst>
                  <a:ext uri="{FF2B5EF4-FFF2-40B4-BE49-F238E27FC236}">
                    <a16:creationId xmlns:a16="http://schemas.microsoft.com/office/drawing/2014/main" id="{317901CC-C1E3-437A-A1F2-D758B4D1E29E}"/>
                  </a:ext>
                </a:extLst>
              </p:cNvPr>
              <p:cNvSpPr txBox="1">
                <a:spLocks noRot="1" noChangeAspect="1" noMove="1" noResize="1" noEditPoints="1" noAdjustHandles="1" noChangeArrowheads="1" noChangeShapeType="1" noTextEdit="1"/>
              </p:cNvSpPr>
              <p:nvPr/>
            </p:nvSpPr>
            <p:spPr>
              <a:xfrm>
                <a:off x="3140198" y="2986167"/>
                <a:ext cx="2909322" cy="6896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19C3A49-2098-4D31-96ED-5B05AF8AE6E7}"/>
                  </a:ext>
                </a:extLst>
              </p:cNvPr>
              <p:cNvSpPr txBox="1"/>
              <p:nvPr/>
            </p:nvSpPr>
            <p:spPr>
              <a:xfrm>
                <a:off x="2802634" y="4267616"/>
                <a:ext cx="353872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𝑥</m:t>
                      </m:r>
                      <m:d>
                        <m:dPr>
                          <m:ctrlPr>
                            <a:rPr lang="en-US" altLang="ja-JP" sz="2000" b="0" i="1" smtClean="0">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r>
                                <a:rPr lang="en-US" altLang="ja-JP" sz="2000" b="0" i="1" smtClean="0">
                                  <a:latin typeface="Cambria Math" panose="02040503050406030204" pitchFamily="18" charset="0"/>
                                </a:rPr>
                                <m:t>+1</m:t>
                              </m:r>
                            </m:sub>
                          </m:sSub>
                        </m:e>
                      </m:d>
                      <m:r>
                        <a:rPr lang="en-US" altLang="ja-JP" sz="2000" i="1">
                          <a:latin typeface="Cambria Math" panose="02040503050406030204" pitchFamily="18" charset="0"/>
                        </a:rPr>
                        <m:t>=</m:t>
                      </m:r>
                      <m:r>
                        <a:rPr lang="en-US" altLang="ja-JP" sz="2000" b="0" i="1" smtClean="0">
                          <a:latin typeface="Cambria Math" panose="02040503050406030204" pitchFamily="18" charset="0"/>
                        </a:rPr>
                        <m:t>𝑥</m:t>
                      </m:r>
                      <m:d>
                        <m:dPr>
                          <m:ctrlPr>
                            <a:rPr lang="en-US" altLang="ja-JP" sz="2000" b="0" i="1" smtClean="0">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Sub>
                        </m:e>
                      </m:d>
                      <m:r>
                        <a:rPr lang="en-US" altLang="ja-JP" sz="2000" b="0" i="1" smtClean="0">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𝑡</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𝑓</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𝑥</m:t>
                      </m:r>
                      <m:r>
                        <a:rPr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m:t>
                      </m:r>
                    </m:oMath>
                  </m:oMathPara>
                </a14:m>
                <a:endParaRPr kumimoji="1" lang="ja-JP" altLang="en-US" sz="2000" dirty="0"/>
              </a:p>
            </p:txBody>
          </p:sp>
        </mc:Choice>
        <mc:Fallback xmlns="">
          <p:sp>
            <p:nvSpPr>
              <p:cNvPr id="5" name="テキスト ボックス 4">
                <a:extLst>
                  <a:ext uri="{FF2B5EF4-FFF2-40B4-BE49-F238E27FC236}">
                    <a16:creationId xmlns:a16="http://schemas.microsoft.com/office/drawing/2014/main" id="{219C3A49-2098-4D31-96ED-5B05AF8AE6E7}"/>
                  </a:ext>
                </a:extLst>
              </p:cNvPr>
              <p:cNvSpPr txBox="1">
                <a:spLocks noRot="1" noChangeAspect="1" noMove="1" noResize="1" noEditPoints="1" noAdjustHandles="1" noChangeArrowheads="1" noChangeShapeType="1" noTextEdit="1"/>
              </p:cNvSpPr>
              <p:nvPr/>
            </p:nvSpPr>
            <p:spPr>
              <a:xfrm>
                <a:off x="2802634" y="4267616"/>
                <a:ext cx="3538726" cy="400110"/>
              </a:xfrm>
              <a:prstGeom prst="rect">
                <a:avLst/>
              </a:prstGeom>
              <a:blipFill>
                <a:blip r:embed="rId4"/>
                <a:stretch>
                  <a:fillRect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コンテンツ プレースホルダー 2">
                <a:extLst>
                  <a:ext uri="{FF2B5EF4-FFF2-40B4-BE49-F238E27FC236}">
                    <a16:creationId xmlns:a16="http://schemas.microsoft.com/office/drawing/2014/main" id="{D4A47AF6-EF68-434A-8850-FC40B94E4552}"/>
                  </a:ext>
                </a:extLst>
              </p:cNvPr>
              <p:cNvSpPr txBox="1">
                <a:spLocks/>
              </p:cNvSpPr>
              <p:nvPr/>
            </p:nvSpPr>
            <p:spPr>
              <a:xfrm>
                <a:off x="822959" y="3871833"/>
                <a:ext cx="7543801" cy="4910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したがって、時刻</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𝑡</m:t>
                        </m:r>
                      </m:e>
                      <m:sub>
                        <m:r>
                          <a:rPr lang="en-US" altLang="ja-JP" b="0" i="1" smtClean="0">
                            <a:latin typeface="Cambria Math" panose="02040503050406030204" pitchFamily="18" charset="0"/>
                          </a:rPr>
                          <m:t>𝑖</m:t>
                        </m:r>
                      </m:sub>
                    </m:sSub>
                    <m:r>
                      <a:rPr lang="ja-JP" altLang="en-US" i="1">
                        <a:latin typeface="Cambria Math" panose="02040503050406030204" pitchFamily="18" charset="0"/>
                      </a:rPr>
                      <m:t>に</m:t>
                    </m:r>
                  </m:oMath>
                </a14:m>
                <a:r>
                  <a:rPr lang="ja-JP" altLang="en-US" dirty="0"/>
                  <a:t>おいて以下のように変形できる</a:t>
                </a:r>
                <a:endParaRPr lang="en-US" altLang="ja-JP" dirty="0"/>
              </a:p>
            </p:txBody>
          </p:sp>
        </mc:Choice>
        <mc:Fallback xmlns="">
          <p:sp>
            <p:nvSpPr>
              <p:cNvPr id="6" name="コンテンツ プレースホルダー 2">
                <a:extLst>
                  <a:ext uri="{FF2B5EF4-FFF2-40B4-BE49-F238E27FC236}">
                    <a16:creationId xmlns:a16="http://schemas.microsoft.com/office/drawing/2014/main" id="{D4A47AF6-EF68-434A-8850-FC40B94E4552}"/>
                  </a:ext>
                </a:extLst>
              </p:cNvPr>
              <p:cNvSpPr txBox="1">
                <a:spLocks noRot="1" noChangeAspect="1" noMove="1" noResize="1" noEditPoints="1" noAdjustHandles="1" noChangeArrowheads="1" noChangeShapeType="1" noTextEdit="1"/>
              </p:cNvSpPr>
              <p:nvPr/>
            </p:nvSpPr>
            <p:spPr>
              <a:xfrm>
                <a:off x="822959" y="3871833"/>
                <a:ext cx="7543801" cy="491025"/>
              </a:xfrm>
              <a:prstGeom prst="rect">
                <a:avLst/>
              </a:prstGeom>
              <a:blipFill>
                <a:blip r:embed="rId5"/>
                <a:stretch>
                  <a:fillRect l="-2019" t="-16049"/>
                </a:stretch>
              </a:blipFill>
            </p:spPr>
            <p:txBody>
              <a:bodyPr/>
              <a:lstStyle/>
              <a:p>
                <a:r>
                  <a:rPr lang="ja-JP" altLang="en-US">
                    <a:noFill/>
                  </a:rPr>
                  <a:t> </a:t>
                </a:r>
              </a:p>
            </p:txBody>
          </p:sp>
        </mc:Fallback>
      </mc:AlternateContent>
      <p:sp>
        <p:nvSpPr>
          <p:cNvPr id="7" name="コンテンツ プレースホルダー 2">
            <a:extLst>
              <a:ext uri="{FF2B5EF4-FFF2-40B4-BE49-F238E27FC236}">
                <a16:creationId xmlns:a16="http://schemas.microsoft.com/office/drawing/2014/main" id="{165AECA7-552F-4B8A-8FBC-4A6CB0A9AE8B}"/>
              </a:ext>
            </a:extLst>
          </p:cNvPr>
          <p:cNvSpPr txBox="1">
            <a:spLocks/>
          </p:cNvSpPr>
          <p:nvPr/>
        </p:nvSpPr>
        <p:spPr>
          <a:xfrm>
            <a:off x="800096" y="4831343"/>
            <a:ext cx="7543801" cy="114542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なお、計算精度のオーダーは</a:t>
            </a:r>
            <a:r>
              <a:rPr lang="en-US" altLang="ja-JP" dirty="0"/>
              <a:t>O(h)</a:t>
            </a:r>
            <a:r>
              <a:rPr lang="ja-JP" altLang="en-US" dirty="0"/>
              <a:t>である。</a:t>
            </a:r>
            <a:endParaRPr lang="en-US" altLang="ja-JP" dirty="0"/>
          </a:p>
        </p:txBody>
      </p:sp>
    </p:spTree>
    <p:extLst>
      <p:ext uri="{BB962C8B-B14F-4D97-AF65-F5344CB8AC3E}">
        <p14:creationId xmlns:p14="http://schemas.microsoft.com/office/powerpoint/2010/main" val="316862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7D915-1305-44D0-8D7A-C7F5652639E0}"/>
              </a:ext>
            </a:extLst>
          </p:cNvPr>
          <p:cNvSpPr>
            <a:spLocks noGrp="1"/>
          </p:cNvSpPr>
          <p:nvPr>
            <p:ph type="title"/>
          </p:nvPr>
        </p:nvSpPr>
        <p:spPr/>
        <p:txBody>
          <a:bodyPr/>
          <a:lstStyle/>
          <a:p>
            <a:r>
              <a:rPr kumimoji="1" lang="en-US" altLang="ja-JP" dirty="0"/>
              <a:t>Runge-</a:t>
            </a:r>
            <a:r>
              <a:rPr kumimoji="1" lang="en-US" altLang="ja-JP" dirty="0" err="1"/>
              <a:t>Kutta</a:t>
            </a:r>
            <a:r>
              <a:rPr kumimoji="1" lang="ja-JP" altLang="en-US" dirty="0"/>
              <a:t>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32513D-3177-42CB-BD81-A5BDB9C67D67}"/>
                  </a:ext>
                </a:extLst>
              </p:cNvPr>
              <p:cNvSpPr>
                <a:spLocks noGrp="1"/>
              </p:cNvSpPr>
              <p:nvPr>
                <p:ph idx="1"/>
              </p:nvPr>
            </p:nvSpPr>
            <p:spPr>
              <a:xfrm>
                <a:off x="822959" y="1845734"/>
                <a:ext cx="7543801" cy="973037"/>
              </a:xfrm>
            </p:spPr>
            <p:txBody>
              <a:bodyPr>
                <a:normAutofit/>
              </a:bodyPr>
              <a:lstStyle/>
              <a:p>
                <a:r>
                  <a:rPr kumimoji="1" lang="en-US" altLang="ja-JP" dirty="0"/>
                  <a:t>Runge-</a:t>
                </a:r>
                <a:r>
                  <a:rPr kumimoji="1" lang="en-US" altLang="ja-JP" dirty="0" err="1"/>
                  <a:t>Kutta</a:t>
                </a:r>
                <a:r>
                  <a:rPr kumimoji="1" lang="ja-JP" altLang="en-US" dirty="0"/>
                  <a:t>法では、</a:t>
                </a:r>
                <a:r>
                  <a:rPr lang="en-US" altLang="ja-JP" dirty="0"/>
                  <a:t> </a:t>
                </a:r>
                <a14:m>
                  <m:oMath xmlns:m="http://schemas.openxmlformats.org/officeDocument/2006/math">
                    <m:r>
                      <a:rPr lang="en-US" altLang="ja-JP" i="1">
                        <a:latin typeface="Cambria Math" panose="02040503050406030204" pitchFamily="18" charset="0"/>
                      </a:rPr>
                      <m:t>𝑥</m:t>
                    </m:r>
                  </m:oMath>
                </a14:m>
                <a:r>
                  <a:rPr kumimoji="1" lang="ja-JP" altLang="en-US" dirty="0"/>
                  <a:t>の変化分</a:t>
                </a:r>
                <a14:m>
                  <m:oMath xmlns:m="http://schemas.openxmlformats.org/officeDocument/2006/math">
                    <m:r>
                      <a:rPr lang="ja-JP" altLang="en-US" i="1">
                        <a:latin typeface="Cambria Math" panose="02040503050406030204" pitchFamily="18" charset="0"/>
                      </a:rPr>
                      <m:t>∆</m:t>
                    </m:r>
                    <m:r>
                      <a:rPr lang="en-US" altLang="ja-JP" i="1">
                        <a:latin typeface="Cambria Math" panose="02040503050406030204" pitchFamily="18" charset="0"/>
                      </a:rPr>
                      <m:t>𝑥</m:t>
                    </m:r>
                  </m:oMath>
                </a14:m>
                <a:r>
                  <a:rPr kumimoji="1" lang="ja-JP" altLang="en-US" dirty="0"/>
                  <a:t>を以下のように定義して、</a:t>
                </a:r>
                <a:r>
                  <a:rPr kumimoji="1" lang="en-US" altLang="ja-JP" dirty="0"/>
                  <a:t>Euler</a:t>
                </a:r>
                <a:r>
                  <a:rPr kumimoji="1" lang="ja-JP" altLang="en-US" dirty="0"/>
                  <a:t>法と</a:t>
                </a:r>
                <a:endParaRPr kumimoji="1" lang="en-US" altLang="ja-JP" dirty="0"/>
              </a:p>
              <a:p>
                <a:r>
                  <a:rPr kumimoji="1" lang="ja-JP" altLang="en-US" dirty="0"/>
                  <a:t>同様な計算を繰り返す。</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32513D-3177-42CB-BD81-A5BDB9C67D67}"/>
                  </a:ext>
                </a:extLst>
              </p:cNvPr>
              <p:cNvSpPr>
                <a:spLocks noGrp="1" noRot="1" noChangeAspect="1" noMove="1" noResize="1" noEditPoints="1" noAdjustHandles="1" noChangeArrowheads="1" noChangeShapeType="1" noTextEdit="1"/>
              </p:cNvSpPr>
              <p:nvPr>
                <p:ph idx="1"/>
              </p:nvPr>
            </p:nvSpPr>
            <p:spPr>
              <a:xfrm>
                <a:off x="822959" y="1845734"/>
                <a:ext cx="7543801" cy="973037"/>
              </a:xfrm>
              <a:blipFill>
                <a:blip r:embed="rId2"/>
                <a:stretch>
                  <a:fillRect l="-808" t="-8805" r="-12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430343C-1A8E-4072-8B7C-BC1F907A2796}"/>
                  </a:ext>
                </a:extLst>
              </p:cNvPr>
              <p:cNvSpPr txBox="1"/>
              <p:nvPr/>
            </p:nvSpPr>
            <p:spPr>
              <a:xfrm>
                <a:off x="3106919" y="2927144"/>
                <a:ext cx="2930161" cy="584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sSub>
                            <m:sSubPr>
                              <m:ctrlPr>
                                <a:rPr kumimoji="1" lang="en-US" altLang="ja-JP" sz="2000" b="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b="0" i="1" smtClean="0">
                                  <a:latin typeface="Cambria Math" panose="02040503050406030204" pitchFamily="18" charset="0"/>
                                </a:rPr>
                                <m:t>2</m:t>
                              </m:r>
                              <m:r>
                                <a:rPr kumimoji="1" lang="en-US" altLang="ja-JP" sz="2000" i="1">
                                  <a:latin typeface="Cambria Math" panose="02040503050406030204" pitchFamily="18" charset="0"/>
                                </a:rPr>
                                <m:t>𝑘</m:t>
                              </m:r>
                            </m:e>
                            <m:sub>
                              <m:r>
                                <a:rPr kumimoji="1" lang="en-US" altLang="ja-JP" sz="2000" b="0" i="1" smtClean="0">
                                  <a:latin typeface="Cambria Math" panose="02040503050406030204" pitchFamily="18" charset="0"/>
                                </a:rPr>
                                <m:t>2</m:t>
                              </m:r>
                            </m:sub>
                          </m:sSub>
                          <m:r>
                            <a:rPr kumimoji="1" lang="en-US" altLang="ja-JP" sz="2000" b="0" i="1" smtClean="0">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b="0" i="1" smtClean="0">
                                  <a:latin typeface="Cambria Math" panose="02040503050406030204" pitchFamily="18" charset="0"/>
                                </a:rPr>
                                <m:t>2</m:t>
                              </m:r>
                              <m:r>
                                <a:rPr kumimoji="1" lang="en-US" altLang="ja-JP" sz="2000" i="1">
                                  <a:latin typeface="Cambria Math" panose="02040503050406030204" pitchFamily="18" charset="0"/>
                                </a:rPr>
                                <m:t>𝑘</m:t>
                              </m:r>
                            </m:e>
                            <m:sub>
                              <m:r>
                                <a:rPr kumimoji="1" lang="en-US" altLang="ja-JP" sz="2000" b="0" i="1" smtClean="0">
                                  <a:latin typeface="Cambria Math" panose="02040503050406030204" pitchFamily="18" charset="0"/>
                                </a:rPr>
                                <m:t>3</m:t>
                              </m:r>
                            </m:sub>
                          </m:sSub>
                          <m:r>
                            <a:rPr kumimoji="1" lang="en-US" altLang="ja-JP" sz="2000" b="0" i="1" smtClean="0">
                              <a:latin typeface="Cambria Math" panose="02040503050406030204" pitchFamily="18" charset="0"/>
                            </a:rPr>
                            <m:t>+</m:t>
                          </m:r>
                          <m:sSub>
                            <m:sSubPr>
                              <m:ctrlPr>
                                <a:rPr kumimoji="1" lang="en-US" altLang="ja-JP" sz="2000" i="1">
                                  <a:latin typeface="Cambria Math" panose="02040503050406030204" pitchFamily="18" charset="0"/>
                                </a:rPr>
                              </m:ctrlPr>
                            </m:sSubPr>
                            <m:e>
                              <m:r>
                                <a:rPr kumimoji="1" lang="en-US" altLang="ja-JP" sz="2000" i="1">
                                  <a:latin typeface="Cambria Math" panose="02040503050406030204" pitchFamily="18" charset="0"/>
                                </a:rPr>
                                <m:t>𝑘</m:t>
                              </m:r>
                            </m:e>
                            <m:sub>
                              <m:r>
                                <a:rPr kumimoji="1" lang="en-US" altLang="ja-JP" sz="2000" b="0" i="1" smtClean="0">
                                  <a:latin typeface="Cambria Math" panose="02040503050406030204" pitchFamily="18" charset="0"/>
                                </a:rPr>
                                <m:t>4</m:t>
                              </m:r>
                            </m:sub>
                          </m:sSub>
                        </m:num>
                        <m:den>
                          <m:r>
                            <a:rPr kumimoji="1" lang="en-US" altLang="ja-JP" sz="2000" b="0" i="1" smtClean="0">
                              <a:latin typeface="Cambria Math" panose="02040503050406030204" pitchFamily="18" charset="0"/>
                            </a:rPr>
                            <m:t>6</m:t>
                          </m:r>
                        </m:den>
                      </m:f>
                    </m:oMath>
                  </m:oMathPara>
                </a14:m>
                <a:endParaRPr kumimoji="1" lang="ja-JP" altLang="en-US" sz="2000" dirty="0"/>
              </a:p>
            </p:txBody>
          </p:sp>
        </mc:Choice>
        <mc:Fallback xmlns="">
          <p:sp>
            <p:nvSpPr>
              <p:cNvPr id="4" name="テキスト ボックス 3">
                <a:extLst>
                  <a:ext uri="{FF2B5EF4-FFF2-40B4-BE49-F238E27FC236}">
                    <a16:creationId xmlns:a16="http://schemas.microsoft.com/office/drawing/2014/main" id="{9430343C-1A8E-4072-8B7C-BC1F907A2796}"/>
                  </a:ext>
                </a:extLst>
              </p:cNvPr>
              <p:cNvSpPr txBox="1">
                <a:spLocks noRot="1" noChangeAspect="1" noMove="1" noResize="1" noEditPoints="1" noAdjustHandles="1" noChangeArrowheads="1" noChangeShapeType="1" noTextEdit="1"/>
              </p:cNvSpPr>
              <p:nvPr/>
            </p:nvSpPr>
            <p:spPr>
              <a:xfrm>
                <a:off x="3106919" y="2927144"/>
                <a:ext cx="2930161" cy="58439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CB9D3E6-2538-419D-AFC9-5E6C128B9954}"/>
                  </a:ext>
                </a:extLst>
              </p:cNvPr>
              <p:cNvSpPr txBox="1"/>
              <p:nvPr/>
            </p:nvSpPr>
            <p:spPr>
              <a:xfrm>
                <a:off x="3106919" y="3619908"/>
                <a:ext cx="25662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𝑓</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𝑥</m:t>
                      </m:r>
                      <m:d>
                        <m:dPr>
                          <m:ctrlPr>
                            <a:rPr lang="en-US" altLang="ja-JP" sz="2000" b="0" i="1" smtClean="0">
                              <a:latin typeface="Cambria Math" panose="02040503050406030204" pitchFamily="18" charset="0"/>
                              <a:ea typeface="Cambria Math" panose="02040503050406030204" pitchFamily="18" charset="0"/>
                            </a:rPr>
                          </m:ctrlPr>
                        </m:dPr>
                        <m:e>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𝑡</m:t>
                              </m:r>
                            </m:e>
                            <m:sub>
                              <m:r>
                                <a:rPr lang="en-US" altLang="ja-JP" sz="2000" i="1">
                                  <a:latin typeface="Cambria Math" panose="02040503050406030204" pitchFamily="18" charset="0"/>
                                  <a:ea typeface="Cambria Math" panose="02040503050406030204" pitchFamily="18" charset="0"/>
                                </a:rPr>
                                <m:t>𝑖</m:t>
                              </m:r>
                            </m:sub>
                          </m:sSub>
                        </m:e>
                      </m:d>
                      <m:r>
                        <a:rPr lang="en-US" altLang="ja-JP" sz="2000" b="0" i="1" smtClean="0">
                          <a:latin typeface="Cambria Math" panose="02040503050406030204" pitchFamily="18" charset="0"/>
                          <a:ea typeface="Cambria Math" panose="02040503050406030204" pitchFamily="18" charset="0"/>
                        </a:rPr>
                        <m:t>, </m:t>
                      </m:r>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𝑡</m:t>
                          </m:r>
                        </m:e>
                        <m:sub>
                          <m:r>
                            <a:rPr lang="en-US" altLang="ja-JP" sz="2000" b="0" i="1" smtClean="0">
                              <a:latin typeface="Cambria Math" panose="02040503050406030204" pitchFamily="18" charset="0"/>
                              <a:ea typeface="Cambria Math" panose="02040503050406030204" pitchFamily="18" charset="0"/>
                            </a:rPr>
                            <m:t>𝑖</m:t>
                          </m:r>
                        </m:sub>
                      </m:sSub>
                      <m:r>
                        <a:rPr lang="en-US" altLang="ja-JP" sz="2000" b="0" i="1" smtClean="0">
                          <a:latin typeface="Cambria Math" panose="02040503050406030204" pitchFamily="18" charset="0"/>
                          <a:ea typeface="Cambria Math" panose="02040503050406030204" pitchFamily="18" charset="0"/>
                        </a:rPr>
                        <m:t>)</m:t>
                      </m:r>
                    </m:oMath>
                  </m:oMathPara>
                </a14:m>
                <a:endParaRPr kumimoji="1" lang="en-US" altLang="ja-JP" sz="2000" b="0" dirty="0"/>
              </a:p>
            </p:txBody>
          </p:sp>
        </mc:Choice>
        <mc:Fallback xmlns="">
          <p:sp>
            <p:nvSpPr>
              <p:cNvPr id="6" name="テキスト ボックス 5">
                <a:extLst>
                  <a:ext uri="{FF2B5EF4-FFF2-40B4-BE49-F238E27FC236}">
                    <a16:creationId xmlns:a16="http://schemas.microsoft.com/office/drawing/2014/main" id="{BCB9D3E6-2538-419D-AFC9-5E6C128B9954}"/>
                  </a:ext>
                </a:extLst>
              </p:cNvPr>
              <p:cNvSpPr txBox="1">
                <a:spLocks noRot="1" noChangeAspect="1" noMove="1" noResize="1" noEditPoints="1" noAdjustHandles="1" noChangeArrowheads="1" noChangeShapeType="1" noTextEdit="1"/>
              </p:cNvSpPr>
              <p:nvPr/>
            </p:nvSpPr>
            <p:spPr>
              <a:xfrm>
                <a:off x="3106919" y="3619908"/>
                <a:ext cx="2566220" cy="400110"/>
              </a:xfrm>
              <a:prstGeom prst="rect">
                <a:avLst/>
              </a:prstGeom>
              <a:blipFill>
                <a:blip r:embed="rId4"/>
                <a:stretch>
                  <a:fillRect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500DCBD-F742-45EC-89B6-879FB30EDD1A}"/>
                  </a:ext>
                </a:extLst>
              </p:cNvPr>
              <p:cNvSpPr txBox="1"/>
              <p:nvPr/>
            </p:nvSpPr>
            <p:spPr>
              <a:xfrm>
                <a:off x="3106917" y="3996269"/>
                <a:ext cx="42082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2</m:t>
                          </m:r>
                        </m:sub>
                      </m:sSub>
                      <m:r>
                        <a:rPr kumimoji="1" lang="en-US" altLang="ja-JP" sz="2000" b="0" i="1" smtClean="0">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𝑓</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𝑥</m:t>
                      </m:r>
                      <m:d>
                        <m:dPr>
                          <m:ctrlPr>
                            <a:rPr lang="en-US" altLang="ja-JP" sz="2000" b="0" i="1" smtClean="0">
                              <a:latin typeface="Cambria Math" panose="02040503050406030204" pitchFamily="18" charset="0"/>
                              <a:ea typeface="Cambria Math" panose="02040503050406030204" pitchFamily="18" charset="0"/>
                            </a:rPr>
                          </m:ctrlPr>
                        </m:dPr>
                        <m:e>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𝑡</m:t>
                              </m:r>
                            </m:e>
                            <m:sub>
                              <m:r>
                                <a:rPr lang="en-US" altLang="ja-JP" sz="2000" i="1">
                                  <a:latin typeface="Cambria Math" panose="02040503050406030204" pitchFamily="18" charset="0"/>
                                  <a:ea typeface="Cambria Math" panose="02040503050406030204" pitchFamily="18" charset="0"/>
                                </a:rPr>
                                <m:t>𝑖</m:t>
                              </m:r>
                            </m:sub>
                          </m:sSub>
                        </m:e>
                      </m:d>
                      <m:sSub>
                        <m:sSubPr>
                          <m:ctrlPr>
                            <a:rPr kumimoji="1" lang="en-US" altLang="ja-JP" sz="2000" i="1">
                              <a:latin typeface="Cambria Math" panose="02040503050406030204" pitchFamily="18" charset="0"/>
                            </a:rPr>
                          </m:ctrlPr>
                        </m:sSubPr>
                        <m:e>
                          <m:r>
                            <a:rPr kumimoji="1" lang="en-US" altLang="ja-JP" sz="2000" b="0" i="1" smtClean="0">
                              <a:latin typeface="Cambria Math" panose="02040503050406030204" pitchFamily="18" charset="0"/>
                            </a:rPr>
                            <m:t>+</m:t>
                          </m:r>
                          <m:r>
                            <a:rPr kumimoji="1" lang="en-US" altLang="ja-JP" sz="2000" i="1">
                              <a:latin typeface="Cambria Math" panose="02040503050406030204" pitchFamily="18" charset="0"/>
                            </a:rPr>
                            <m:t>𝑘</m:t>
                          </m:r>
                        </m:e>
                        <m:sub>
                          <m:r>
                            <a:rPr kumimoji="1" lang="en-US" altLang="ja-JP" sz="2000" b="0" i="1" smtClean="0">
                              <a:latin typeface="Cambria Math" panose="02040503050406030204" pitchFamily="18" charset="0"/>
                            </a:rPr>
                            <m:t>1</m:t>
                          </m:r>
                        </m:sub>
                      </m:sSub>
                      <m:r>
                        <a:rPr kumimoji="1" lang="en-US" altLang="ja-JP" sz="2000" b="0" i="1" smtClean="0">
                          <a:latin typeface="Cambria Math" panose="02040503050406030204" pitchFamily="18" charset="0"/>
                        </a:rPr>
                        <m:t>/2</m:t>
                      </m:r>
                      <m:r>
                        <a:rPr lang="en-US" altLang="ja-JP" sz="2000" b="0" i="1" smtClean="0">
                          <a:latin typeface="Cambria Math" panose="02040503050406030204" pitchFamily="18" charset="0"/>
                          <a:ea typeface="Cambria Math" panose="02040503050406030204" pitchFamily="18" charset="0"/>
                        </a:rPr>
                        <m:t>+, </m:t>
                      </m:r>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𝑡</m:t>
                          </m:r>
                        </m:e>
                        <m:sub>
                          <m:r>
                            <a:rPr lang="en-US" altLang="ja-JP" sz="2000" b="0" i="1" smtClean="0">
                              <a:latin typeface="Cambria Math" panose="02040503050406030204" pitchFamily="18" charset="0"/>
                              <a:ea typeface="Cambria Math" panose="02040503050406030204" pitchFamily="18" charset="0"/>
                            </a:rPr>
                            <m:t>𝑖</m:t>
                          </m:r>
                        </m:sub>
                      </m:sSub>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h</m:t>
                      </m:r>
                      <m:r>
                        <a:rPr lang="en-US" altLang="ja-JP" sz="2000" b="0" i="1" smtClean="0">
                          <a:latin typeface="Cambria Math" panose="02040503050406030204" pitchFamily="18" charset="0"/>
                          <a:ea typeface="Cambria Math" panose="02040503050406030204" pitchFamily="18" charset="0"/>
                        </a:rPr>
                        <m:t>/2)</m:t>
                      </m:r>
                    </m:oMath>
                  </m:oMathPara>
                </a14:m>
                <a:endParaRPr kumimoji="1" lang="en-US" altLang="ja-JP" sz="2000" b="0" dirty="0"/>
              </a:p>
            </p:txBody>
          </p:sp>
        </mc:Choice>
        <mc:Fallback xmlns="">
          <p:sp>
            <p:nvSpPr>
              <p:cNvPr id="7" name="テキスト ボックス 6">
                <a:extLst>
                  <a:ext uri="{FF2B5EF4-FFF2-40B4-BE49-F238E27FC236}">
                    <a16:creationId xmlns:a16="http://schemas.microsoft.com/office/drawing/2014/main" id="{6500DCBD-F742-45EC-89B6-879FB30EDD1A}"/>
                  </a:ext>
                </a:extLst>
              </p:cNvPr>
              <p:cNvSpPr txBox="1">
                <a:spLocks noRot="1" noChangeAspect="1" noMove="1" noResize="1" noEditPoints="1" noAdjustHandles="1" noChangeArrowheads="1" noChangeShapeType="1" noTextEdit="1"/>
              </p:cNvSpPr>
              <p:nvPr/>
            </p:nvSpPr>
            <p:spPr>
              <a:xfrm>
                <a:off x="3106917" y="3996269"/>
                <a:ext cx="4208281" cy="400110"/>
              </a:xfrm>
              <a:prstGeom prst="rect">
                <a:avLst/>
              </a:prstGeom>
              <a:blipFill>
                <a:blip r:embed="rId5"/>
                <a:stretch>
                  <a:fillRect r="-145" b="-1538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CC0DA2D-0FAF-4F27-BEF5-6A1B653CAB22}"/>
                  </a:ext>
                </a:extLst>
              </p:cNvPr>
              <p:cNvSpPr txBox="1"/>
              <p:nvPr/>
            </p:nvSpPr>
            <p:spPr>
              <a:xfrm>
                <a:off x="3106918" y="4396379"/>
                <a:ext cx="42082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3</m:t>
                          </m:r>
                        </m:sub>
                      </m:sSub>
                      <m:r>
                        <a:rPr kumimoji="1" lang="en-US" altLang="ja-JP" sz="2000" b="0" i="1" smtClean="0">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𝑓</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𝑥</m:t>
                      </m:r>
                      <m:d>
                        <m:dPr>
                          <m:ctrlPr>
                            <a:rPr lang="en-US" altLang="ja-JP" sz="2000" b="0" i="1" smtClean="0">
                              <a:latin typeface="Cambria Math" panose="02040503050406030204" pitchFamily="18" charset="0"/>
                              <a:ea typeface="Cambria Math" panose="02040503050406030204" pitchFamily="18" charset="0"/>
                            </a:rPr>
                          </m:ctrlPr>
                        </m:dPr>
                        <m:e>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𝑡</m:t>
                              </m:r>
                            </m:e>
                            <m:sub>
                              <m:r>
                                <a:rPr lang="en-US" altLang="ja-JP" sz="2000" i="1">
                                  <a:latin typeface="Cambria Math" panose="02040503050406030204" pitchFamily="18" charset="0"/>
                                  <a:ea typeface="Cambria Math" panose="02040503050406030204" pitchFamily="18" charset="0"/>
                                </a:rPr>
                                <m:t>𝑖</m:t>
                              </m:r>
                            </m:sub>
                          </m:sSub>
                        </m:e>
                      </m:d>
                      <m:sSub>
                        <m:sSubPr>
                          <m:ctrlPr>
                            <a:rPr kumimoji="1" lang="en-US" altLang="ja-JP" sz="2000" i="1">
                              <a:latin typeface="Cambria Math" panose="02040503050406030204" pitchFamily="18" charset="0"/>
                            </a:rPr>
                          </m:ctrlPr>
                        </m:sSubPr>
                        <m:e>
                          <m:r>
                            <a:rPr kumimoji="1" lang="en-US" altLang="ja-JP" sz="2000" b="0" i="1" smtClean="0">
                              <a:latin typeface="Cambria Math" panose="02040503050406030204" pitchFamily="18" charset="0"/>
                            </a:rPr>
                            <m:t>+</m:t>
                          </m:r>
                          <m:r>
                            <a:rPr kumimoji="1" lang="en-US" altLang="ja-JP" sz="2000" i="1">
                              <a:latin typeface="Cambria Math" panose="02040503050406030204" pitchFamily="18" charset="0"/>
                            </a:rPr>
                            <m:t>𝑘</m:t>
                          </m:r>
                        </m:e>
                        <m:sub>
                          <m:r>
                            <a:rPr kumimoji="1" lang="en-US" altLang="ja-JP" sz="2000" b="0" i="1" smtClean="0">
                              <a:latin typeface="Cambria Math" panose="02040503050406030204" pitchFamily="18" charset="0"/>
                            </a:rPr>
                            <m:t>2</m:t>
                          </m:r>
                        </m:sub>
                      </m:sSub>
                      <m:r>
                        <a:rPr kumimoji="1" lang="en-US" altLang="ja-JP" sz="2000" b="0" i="1" smtClean="0">
                          <a:latin typeface="Cambria Math" panose="02040503050406030204" pitchFamily="18" charset="0"/>
                        </a:rPr>
                        <m:t>/2</m:t>
                      </m:r>
                      <m:r>
                        <a:rPr lang="en-US" altLang="ja-JP" sz="2000" b="0" i="1" smtClean="0">
                          <a:latin typeface="Cambria Math" panose="02040503050406030204" pitchFamily="18" charset="0"/>
                          <a:ea typeface="Cambria Math" panose="02040503050406030204" pitchFamily="18" charset="0"/>
                        </a:rPr>
                        <m:t>+, </m:t>
                      </m:r>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𝑡</m:t>
                          </m:r>
                        </m:e>
                        <m:sub>
                          <m:r>
                            <a:rPr lang="en-US" altLang="ja-JP" sz="2000" b="0" i="1" smtClean="0">
                              <a:latin typeface="Cambria Math" panose="02040503050406030204" pitchFamily="18" charset="0"/>
                              <a:ea typeface="Cambria Math" panose="02040503050406030204" pitchFamily="18" charset="0"/>
                            </a:rPr>
                            <m:t>𝑖</m:t>
                          </m:r>
                        </m:sub>
                      </m:sSub>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h</m:t>
                      </m:r>
                      <m:r>
                        <a:rPr lang="en-US" altLang="ja-JP" sz="2000" b="0" i="1" smtClean="0">
                          <a:latin typeface="Cambria Math" panose="02040503050406030204" pitchFamily="18" charset="0"/>
                          <a:ea typeface="Cambria Math" panose="02040503050406030204" pitchFamily="18" charset="0"/>
                        </a:rPr>
                        <m:t>/2)</m:t>
                      </m:r>
                    </m:oMath>
                  </m:oMathPara>
                </a14:m>
                <a:endParaRPr kumimoji="1" lang="en-US" altLang="ja-JP" sz="2000" b="0" dirty="0"/>
              </a:p>
            </p:txBody>
          </p:sp>
        </mc:Choice>
        <mc:Fallback xmlns="">
          <p:sp>
            <p:nvSpPr>
              <p:cNvPr id="9" name="テキスト ボックス 8">
                <a:extLst>
                  <a:ext uri="{FF2B5EF4-FFF2-40B4-BE49-F238E27FC236}">
                    <a16:creationId xmlns:a16="http://schemas.microsoft.com/office/drawing/2014/main" id="{7CC0DA2D-0FAF-4F27-BEF5-6A1B653CAB22}"/>
                  </a:ext>
                </a:extLst>
              </p:cNvPr>
              <p:cNvSpPr txBox="1">
                <a:spLocks noRot="1" noChangeAspect="1" noMove="1" noResize="1" noEditPoints="1" noAdjustHandles="1" noChangeArrowheads="1" noChangeShapeType="1" noTextEdit="1"/>
              </p:cNvSpPr>
              <p:nvPr/>
            </p:nvSpPr>
            <p:spPr>
              <a:xfrm>
                <a:off x="3106918" y="4396379"/>
                <a:ext cx="4208281" cy="400110"/>
              </a:xfrm>
              <a:prstGeom prst="rect">
                <a:avLst/>
              </a:prstGeom>
              <a:blipFill>
                <a:blip r:embed="rId6"/>
                <a:stretch>
                  <a:fillRect r="-290" b="-151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82C032F2-ECE3-4733-8A22-DADD38A59158}"/>
                  </a:ext>
                </a:extLst>
              </p:cNvPr>
              <p:cNvSpPr txBox="1"/>
              <p:nvPr/>
            </p:nvSpPr>
            <p:spPr>
              <a:xfrm>
                <a:off x="3106916" y="4772740"/>
                <a:ext cx="34413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𝑘</m:t>
                          </m:r>
                        </m:e>
                        <m:sub>
                          <m:r>
                            <a:rPr kumimoji="1" lang="en-US" altLang="ja-JP" sz="2000" b="0" i="1" smtClean="0">
                              <a:latin typeface="Cambria Math" panose="02040503050406030204" pitchFamily="18" charset="0"/>
                            </a:rPr>
                            <m:t>4</m:t>
                          </m:r>
                        </m:sub>
                      </m:sSub>
                      <m:r>
                        <a:rPr kumimoji="1" lang="en-US" altLang="ja-JP" sz="2000" b="0" i="1" smtClean="0">
                          <a:latin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𝑡</m:t>
                      </m:r>
                      <m:r>
                        <a:rPr lang="en-US" altLang="ja-JP" sz="2000" i="1">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𝑓</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𝑥</m:t>
                      </m:r>
                      <m:d>
                        <m:dPr>
                          <m:ctrlPr>
                            <a:rPr lang="en-US" altLang="ja-JP" sz="2000" b="0" i="1" smtClean="0">
                              <a:latin typeface="Cambria Math" panose="02040503050406030204" pitchFamily="18" charset="0"/>
                              <a:ea typeface="Cambria Math" panose="02040503050406030204" pitchFamily="18" charset="0"/>
                            </a:rPr>
                          </m:ctrlPr>
                        </m:dPr>
                        <m:e>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𝑡</m:t>
                              </m:r>
                            </m:e>
                            <m:sub>
                              <m:r>
                                <a:rPr lang="en-US" altLang="ja-JP" sz="2000" i="1">
                                  <a:latin typeface="Cambria Math" panose="02040503050406030204" pitchFamily="18" charset="0"/>
                                  <a:ea typeface="Cambria Math" panose="02040503050406030204" pitchFamily="18" charset="0"/>
                                </a:rPr>
                                <m:t>𝑖</m:t>
                              </m:r>
                            </m:sub>
                          </m:sSub>
                        </m:e>
                      </m:d>
                      <m:sSub>
                        <m:sSubPr>
                          <m:ctrlPr>
                            <a:rPr lang="en-US" altLang="ja-JP" sz="2000" i="1">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𝑘</m:t>
                          </m:r>
                        </m:e>
                        <m:sub>
                          <m:r>
                            <a:rPr lang="en-US" altLang="ja-JP" sz="2000" b="0" i="1" smtClean="0">
                              <a:latin typeface="Cambria Math" panose="02040503050406030204" pitchFamily="18" charset="0"/>
                              <a:ea typeface="Cambria Math" panose="02040503050406030204" pitchFamily="18" charset="0"/>
                            </a:rPr>
                            <m:t>3</m:t>
                          </m:r>
                        </m:sub>
                      </m:sSub>
                      <m:r>
                        <a:rPr lang="en-US" altLang="ja-JP" sz="2000" b="0" i="1" smtClean="0">
                          <a:latin typeface="Cambria Math" panose="02040503050406030204" pitchFamily="18" charset="0"/>
                          <a:ea typeface="Cambria Math" panose="02040503050406030204" pitchFamily="18" charset="0"/>
                        </a:rPr>
                        <m:t>, </m:t>
                      </m:r>
                      <m:sSub>
                        <m:sSubPr>
                          <m:ctrlPr>
                            <a:rPr lang="en-US" altLang="ja-JP" sz="2000" b="0" i="1" smtClean="0">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𝑡</m:t>
                          </m:r>
                        </m:e>
                        <m:sub>
                          <m:r>
                            <a:rPr lang="en-US" altLang="ja-JP" sz="2000" b="0" i="1" smtClean="0">
                              <a:latin typeface="Cambria Math" panose="02040503050406030204" pitchFamily="18" charset="0"/>
                              <a:ea typeface="Cambria Math" panose="02040503050406030204" pitchFamily="18" charset="0"/>
                            </a:rPr>
                            <m:t>𝑖</m:t>
                          </m:r>
                        </m:sub>
                      </m:sSub>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h</m:t>
                      </m:r>
                      <m:r>
                        <a:rPr lang="en-US" altLang="ja-JP" sz="2000" b="0" i="1" smtClean="0">
                          <a:latin typeface="Cambria Math" panose="02040503050406030204" pitchFamily="18" charset="0"/>
                          <a:ea typeface="Cambria Math" panose="02040503050406030204" pitchFamily="18" charset="0"/>
                        </a:rPr>
                        <m:t>)</m:t>
                      </m:r>
                    </m:oMath>
                  </m:oMathPara>
                </a14:m>
                <a:endParaRPr kumimoji="1" lang="en-US" altLang="ja-JP" sz="2000" b="0" dirty="0"/>
              </a:p>
            </p:txBody>
          </p:sp>
        </mc:Choice>
        <mc:Fallback xmlns="">
          <p:sp>
            <p:nvSpPr>
              <p:cNvPr id="10" name="テキスト ボックス 9">
                <a:extLst>
                  <a:ext uri="{FF2B5EF4-FFF2-40B4-BE49-F238E27FC236}">
                    <a16:creationId xmlns:a16="http://schemas.microsoft.com/office/drawing/2014/main" id="{82C032F2-ECE3-4733-8A22-DADD38A59158}"/>
                  </a:ext>
                </a:extLst>
              </p:cNvPr>
              <p:cNvSpPr txBox="1">
                <a:spLocks noRot="1" noChangeAspect="1" noMove="1" noResize="1" noEditPoints="1" noAdjustHandles="1" noChangeArrowheads="1" noChangeShapeType="1" noTextEdit="1"/>
              </p:cNvSpPr>
              <p:nvPr/>
            </p:nvSpPr>
            <p:spPr>
              <a:xfrm>
                <a:off x="3106916" y="4772740"/>
                <a:ext cx="3441368" cy="400110"/>
              </a:xfrm>
              <a:prstGeom prst="rect">
                <a:avLst/>
              </a:prstGeom>
              <a:blipFill>
                <a:blip r:embed="rId7"/>
                <a:stretch>
                  <a:fillRect b="-136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コンテンツ プレースホルダー 2">
                <a:extLst>
                  <a:ext uri="{FF2B5EF4-FFF2-40B4-BE49-F238E27FC236}">
                    <a16:creationId xmlns:a16="http://schemas.microsoft.com/office/drawing/2014/main" id="{096FF295-D10A-4089-80F6-A27E4D90A30B}"/>
                  </a:ext>
                </a:extLst>
              </p:cNvPr>
              <p:cNvSpPr txBox="1">
                <a:spLocks/>
              </p:cNvSpPr>
              <p:nvPr/>
            </p:nvSpPr>
            <p:spPr>
              <a:xfrm>
                <a:off x="800098" y="5281223"/>
                <a:ext cx="7543801" cy="114542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なお、計算精度のオーダーは</a:t>
                </a:r>
                <a:r>
                  <a:rPr lang="en-US" altLang="ja-JP" dirty="0"/>
                  <a:t>O(</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h</m:t>
                        </m:r>
                      </m:e>
                      <m:sup>
                        <m:r>
                          <a:rPr lang="en-US" altLang="ja-JP" b="0" i="1" smtClean="0">
                            <a:latin typeface="Cambria Math" panose="02040503050406030204" pitchFamily="18" charset="0"/>
                          </a:rPr>
                          <m:t>4</m:t>
                        </m:r>
                      </m:sup>
                    </m:sSup>
                  </m:oMath>
                </a14:m>
                <a:r>
                  <a:rPr lang="en-US" altLang="ja-JP" dirty="0"/>
                  <a:t>)</a:t>
                </a:r>
                <a:r>
                  <a:rPr lang="ja-JP" altLang="en-US" dirty="0"/>
                  <a:t>である。</a:t>
                </a:r>
                <a:endParaRPr lang="en-US" altLang="ja-JP" dirty="0"/>
              </a:p>
            </p:txBody>
          </p:sp>
        </mc:Choice>
        <mc:Fallback xmlns="">
          <p:sp>
            <p:nvSpPr>
              <p:cNvPr id="11" name="コンテンツ プレースホルダー 2">
                <a:extLst>
                  <a:ext uri="{FF2B5EF4-FFF2-40B4-BE49-F238E27FC236}">
                    <a16:creationId xmlns:a16="http://schemas.microsoft.com/office/drawing/2014/main" id="{096FF295-D10A-4089-80F6-A27E4D90A30B}"/>
                  </a:ext>
                </a:extLst>
              </p:cNvPr>
              <p:cNvSpPr txBox="1">
                <a:spLocks noRot="1" noChangeAspect="1" noMove="1" noResize="1" noEditPoints="1" noAdjustHandles="1" noChangeArrowheads="1" noChangeShapeType="1" noTextEdit="1"/>
              </p:cNvSpPr>
              <p:nvPr/>
            </p:nvSpPr>
            <p:spPr>
              <a:xfrm>
                <a:off x="800098" y="5281223"/>
                <a:ext cx="7543801" cy="1145423"/>
              </a:xfrm>
              <a:prstGeom prst="rect">
                <a:avLst/>
              </a:prstGeom>
              <a:blipFill>
                <a:blip r:embed="rId8"/>
                <a:stretch>
                  <a:fillRect l="-808" t="-691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19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08BC1B-3CA8-4798-9EBA-F9DD8279C420}"/>
              </a:ext>
            </a:extLst>
          </p:cNvPr>
          <p:cNvSpPr>
            <a:spLocks noGrp="1"/>
          </p:cNvSpPr>
          <p:nvPr>
            <p:ph type="title"/>
          </p:nvPr>
        </p:nvSpPr>
        <p:spPr/>
        <p:txBody>
          <a:bodyPr/>
          <a:lstStyle/>
          <a:p>
            <a:r>
              <a:rPr kumimoji="1" lang="ja-JP" altLang="en-US" dirty="0"/>
              <a:t>実験</a:t>
            </a:r>
          </a:p>
        </p:txBody>
      </p:sp>
      <p:sp>
        <p:nvSpPr>
          <p:cNvPr id="3" name="コンテンツ プレースホルダー 2">
            <a:extLst>
              <a:ext uri="{FF2B5EF4-FFF2-40B4-BE49-F238E27FC236}">
                <a16:creationId xmlns:a16="http://schemas.microsoft.com/office/drawing/2014/main" id="{70C1EFB3-8F2E-40A9-A2E9-436921893099}"/>
              </a:ext>
            </a:extLst>
          </p:cNvPr>
          <p:cNvSpPr>
            <a:spLocks noGrp="1"/>
          </p:cNvSpPr>
          <p:nvPr>
            <p:ph idx="1"/>
          </p:nvPr>
        </p:nvSpPr>
        <p:spPr>
          <a:xfrm>
            <a:off x="822959" y="1845733"/>
            <a:ext cx="7543801" cy="3625919"/>
          </a:xfrm>
        </p:spPr>
        <p:txBody>
          <a:bodyPr>
            <a:noAutofit/>
          </a:bodyPr>
          <a:lstStyle/>
          <a:p>
            <a:pPr>
              <a:buFont typeface="Wingdings" panose="05000000000000000000" pitchFamily="2" charset="2"/>
              <a:buChar char="l"/>
            </a:pPr>
            <a:r>
              <a:rPr kumimoji="1" lang="ja-JP" altLang="en-US" sz="2400" dirty="0"/>
              <a:t>以下の条件数値計算の実験を行う</a:t>
            </a:r>
            <a:endParaRPr kumimoji="1" lang="en-US" altLang="ja-JP" sz="2400" dirty="0"/>
          </a:p>
          <a:p>
            <a:pPr>
              <a:buFont typeface="Wingdings" panose="05000000000000000000" pitchFamily="2" charset="2"/>
              <a:buChar char="l"/>
            </a:pPr>
            <a:r>
              <a:rPr kumimoji="1" lang="ja-JP" altLang="en-US" sz="2400" dirty="0"/>
              <a:t>抵抗のある落下運動</a:t>
            </a:r>
            <a:endParaRPr kumimoji="1" lang="en-US" altLang="ja-JP" sz="2400" dirty="0"/>
          </a:p>
          <a:p>
            <a:pPr lvl="1">
              <a:buFont typeface="Wingdings" panose="05000000000000000000" pitchFamily="2" charset="2"/>
              <a:buChar char="l"/>
            </a:pPr>
            <a:r>
              <a:rPr lang="en-US" altLang="ja-JP" sz="2200" dirty="0"/>
              <a:t>M=0.5</a:t>
            </a:r>
          </a:p>
          <a:p>
            <a:pPr lvl="1">
              <a:buFont typeface="Wingdings" panose="05000000000000000000" pitchFamily="2" charset="2"/>
              <a:buChar char="l"/>
            </a:pPr>
            <a:r>
              <a:rPr kumimoji="1" lang="en-US" altLang="ja-JP" sz="2200" dirty="0"/>
              <a:t>G=9.8</a:t>
            </a:r>
          </a:p>
          <a:p>
            <a:pPr lvl="1">
              <a:buFont typeface="Wingdings" panose="05000000000000000000" pitchFamily="2" charset="2"/>
              <a:buChar char="l"/>
            </a:pPr>
            <a:r>
              <a:rPr lang="en-US" altLang="ja-JP" sz="2200" dirty="0"/>
              <a:t>K=0.5</a:t>
            </a:r>
          </a:p>
          <a:p>
            <a:pPr lvl="1">
              <a:buFont typeface="Wingdings" panose="05000000000000000000" pitchFamily="2" charset="2"/>
              <a:buChar char="l"/>
            </a:pPr>
            <a:r>
              <a:rPr kumimoji="1" lang="en-US" altLang="ja-JP" sz="2200" dirty="0"/>
              <a:t>H=1,0.5,0.2,0.1</a:t>
            </a:r>
          </a:p>
          <a:p>
            <a:pPr lvl="1">
              <a:buFont typeface="Wingdings" panose="05000000000000000000" pitchFamily="2" charset="2"/>
              <a:buChar char="l"/>
            </a:pPr>
            <a:r>
              <a:rPr kumimoji="1" lang="en-US" altLang="ja-JP" sz="2200" dirty="0"/>
              <a:t>T=0</a:t>
            </a:r>
            <a:r>
              <a:rPr kumimoji="1" lang="ja-JP" altLang="en-US" sz="2200" dirty="0"/>
              <a:t>のとき</a:t>
            </a:r>
            <a:r>
              <a:rPr kumimoji="1" lang="en-US" altLang="ja-JP" sz="2200" dirty="0"/>
              <a:t>x=0</a:t>
            </a:r>
          </a:p>
          <a:p>
            <a:pPr>
              <a:buFont typeface="Wingdings" panose="05000000000000000000" pitchFamily="2" charset="2"/>
              <a:buChar char="l"/>
            </a:pPr>
            <a:r>
              <a:rPr lang="ja-JP" altLang="en-US" sz="2400" dirty="0"/>
              <a:t>実装は</a:t>
            </a:r>
            <a:r>
              <a:rPr lang="en-US" altLang="ja-JP" sz="2400" dirty="0"/>
              <a:t>python</a:t>
            </a:r>
            <a:r>
              <a:rPr lang="ja-JP" altLang="en-US" sz="2400" dirty="0"/>
              <a:t>を用いて行った。</a:t>
            </a:r>
            <a:br>
              <a:rPr lang="en-US" altLang="ja-JP" sz="2000" dirty="0"/>
            </a:br>
            <a:endParaRPr kumimoji="1" lang="ja-JP" altLang="en-US" sz="2000" dirty="0"/>
          </a:p>
        </p:txBody>
      </p:sp>
    </p:spTree>
    <p:extLst>
      <p:ext uri="{BB962C8B-B14F-4D97-AF65-F5344CB8AC3E}">
        <p14:creationId xmlns:p14="http://schemas.microsoft.com/office/powerpoint/2010/main" val="176071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5A0E50-935A-40E0-96A0-354BD93C1080}"/>
              </a:ext>
            </a:extLst>
          </p:cNvPr>
          <p:cNvSpPr>
            <a:spLocks noGrp="1"/>
          </p:cNvSpPr>
          <p:nvPr>
            <p:ph type="title"/>
          </p:nvPr>
        </p:nvSpPr>
        <p:spPr/>
        <p:txBody>
          <a:bodyPr/>
          <a:lstStyle/>
          <a:p>
            <a:r>
              <a:rPr lang="ja-JP" altLang="en-US" dirty="0"/>
              <a:t>結果</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95F52BF-5852-4AFE-8E9B-9D8405CD55A2}"/>
                  </a:ext>
                </a:extLst>
              </p:cNvPr>
              <p:cNvSpPr>
                <a:spLocks noGrp="1"/>
              </p:cNvSpPr>
              <p:nvPr>
                <p:ph idx="1"/>
              </p:nvPr>
            </p:nvSpPr>
            <p:spPr>
              <a:xfrm>
                <a:off x="822959" y="1845734"/>
                <a:ext cx="7543801" cy="484511"/>
              </a:xfrm>
            </p:spPr>
            <p:txBody>
              <a:bodyPr>
                <a:normAutofit/>
              </a:bodyPr>
              <a:lstStyle/>
              <a:p>
                <a:r>
                  <a:rPr kumimoji="1" lang="ja-JP" altLang="en-US" sz="2800" dirty="0"/>
                  <a:t>解析解は、</a:t>
                </a:r>
                <a14:m>
                  <m:oMath xmlns:m="http://schemas.openxmlformats.org/officeDocument/2006/math">
                    <m:r>
                      <a:rPr kumimoji="1" lang="en-US" altLang="ja-JP" sz="2800" b="0" i="1" smtClean="0">
                        <a:latin typeface="Cambria Math" panose="02040503050406030204" pitchFamily="18" charset="0"/>
                      </a:rPr>
                      <m:t>𝑣</m:t>
                    </m:r>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𝑣</m:t>
                        </m:r>
                      </m:e>
                      <m:sub>
                        <m:r>
                          <a:rPr kumimoji="1" lang="en-US" altLang="ja-JP" sz="2800" b="0" i="1" smtClean="0">
                            <a:latin typeface="Cambria Math" panose="02040503050406030204" pitchFamily="18" charset="0"/>
                          </a:rPr>
                          <m:t>1</m:t>
                        </m:r>
                      </m:sub>
                    </m:sSub>
                    <m:r>
                      <a:rPr kumimoji="1" lang="en-US" altLang="ja-JP" sz="2800" b="0" i="1" smtClean="0">
                        <a:latin typeface="Cambria Math" panose="02040503050406030204" pitchFamily="18" charset="0"/>
                      </a:rPr>
                      <m:t>+</m:t>
                    </m:r>
                    <m:sSub>
                      <m:sSubPr>
                        <m:ctrlPr>
                          <a:rPr kumimoji="1" lang="en-US" altLang="ja-JP" sz="2800" b="0" i="1" smtClean="0">
                            <a:latin typeface="Cambria Math" panose="02040503050406030204" pitchFamily="18" charset="0"/>
                          </a:rPr>
                        </m:ctrlPr>
                      </m:sSubPr>
                      <m:e>
                        <m:r>
                          <a:rPr kumimoji="1" lang="en-US" altLang="ja-JP" sz="2800" b="0" i="1" smtClean="0">
                            <a:latin typeface="Cambria Math" panose="02040503050406030204" pitchFamily="18" charset="0"/>
                          </a:rPr>
                          <m:t>𝑣</m:t>
                        </m:r>
                      </m:e>
                      <m:sub>
                        <m:r>
                          <a:rPr kumimoji="1" lang="en-US" altLang="ja-JP" sz="2800" b="0" i="1" smtClean="0">
                            <a:latin typeface="Cambria Math" panose="02040503050406030204" pitchFamily="18" charset="0"/>
                          </a:rPr>
                          <m:t>2</m:t>
                        </m:r>
                      </m:sub>
                    </m:sSub>
                  </m:oMath>
                </a14:m>
                <a:r>
                  <a:rPr lang="ja-JP" altLang="en-US" sz="2800" dirty="0"/>
                  <a:t>として、</a:t>
                </a:r>
                <a:endParaRPr lang="en-US" altLang="ja-JP" sz="2800" dirty="0"/>
              </a:p>
            </p:txBody>
          </p:sp>
        </mc:Choice>
        <mc:Fallback xmlns="">
          <p:sp>
            <p:nvSpPr>
              <p:cNvPr id="3" name="コンテンツ プレースホルダー 2">
                <a:extLst>
                  <a:ext uri="{FF2B5EF4-FFF2-40B4-BE49-F238E27FC236}">
                    <a16:creationId xmlns:a16="http://schemas.microsoft.com/office/drawing/2014/main" id="{895F52BF-5852-4AFE-8E9B-9D8405CD55A2}"/>
                  </a:ext>
                </a:extLst>
              </p:cNvPr>
              <p:cNvSpPr>
                <a:spLocks noGrp="1" noRot="1" noChangeAspect="1" noMove="1" noResize="1" noEditPoints="1" noAdjustHandles="1" noChangeArrowheads="1" noChangeShapeType="1" noTextEdit="1"/>
              </p:cNvSpPr>
              <p:nvPr>
                <p:ph idx="1"/>
              </p:nvPr>
            </p:nvSpPr>
            <p:spPr>
              <a:xfrm>
                <a:off x="822959" y="1845734"/>
                <a:ext cx="7543801" cy="484511"/>
              </a:xfrm>
              <a:blipFill>
                <a:blip r:embed="rId2"/>
                <a:stretch>
                  <a:fillRect l="-2827" t="-27848" b="-291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コンテンツ プレースホルダー 2">
                <a:extLst>
                  <a:ext uri="{FF2B5EF4-FFF2-40B4-BE49-F238E27FC236}">
                    <a16:creationId xmlns:a16="http://schemas.microsoft.com/office/drawing/2014/main" id="{A0B6A66A-45EE-4BB4-B84A-7220834AAF08}"/>
                  </a:ext>
                </a:extLst>
              </p:cNvPr>
              <p:cNvSpPr txBox="1">
                <a:spLocks/>
              </p:cNvSpPr>
              <p:nvPr/>
            </p:nvSpPr>
            <p:spPr>
              <a:xfrm>
                <a:off x="3776570" y="2438618"/>
                <a:ext cx="1590860" cy="56071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i="1" smtClean="0">
                            <a:latin typeface="Cambria Math" panose="02040503050406030204" pitchFamily="18" charset="0"/>
                          </a:rPr>
                          <m:t>1</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𝑘</m:t>
                        </m:r>
                      </m:num>
                      <m:den>
                        <m:r>
                          <a:rPr lang="en-US" altLang="ja-JP" sz="2400" b="0" i="1" smtClean="0">
                            <a:latin typeface="Cambria Math" panose="02040503050406030204" pitchFamily="18" charset="0"/>
                          </a:rPr>
                          <m:t>𝑚</m:t>
                        </m:r>
                      </m:den>
                    </m:f>
                    <m:r>
                      <a:rPr lang="en-US" altLang="ja-JP" sz="2400" b="0" i="1" smtClean="0">
                        <a:latin typeface="Cambria Math" panose="02040503050406030204" pitchFamily="18" charset="0"/>
                      </a:rPr>
                      <m:t>𝑣</m:t>
                    </m:r>
                  </m:oMath>
                </a14:m>
                <a:endParaRPr lang="en-US" altLang="ja-JP" sz="2400" dirty="0"/>
              </a:p>
            </p:txBody>
          </p:sp>
        </mc:Choice>
        <mc:Fallback xmlns="">
          <p:sp>
            <p:nvSpPr>
              <p:cNvPr id="4" name="コンテンツ プレースホルダー 2">
                <a:extLst>
                  <a:ext uri="{FF2B5EF4-FFF2-40B4-BE49-F238E27FC236}">
                    <a16:creationId xmlns:a16="http://schemas.microsoft.com/office/drawing/2014/main" id="{A0B6A66A-45EE-4BB4-B84A-7220834AAF08}"/>
                  </a:ext>
                </a:extLst>
              </p:cNvPr>
              <p:cNvSpPr txBox="1">
                <a:spLocks noRot="1" noChangeAspect="1" noMove="1" noResize="1" noEditPoints="1" noAdjustHandles="1" noChangeArrowheads="1" noChangeShapeType="1" noTextEdit="1"/>
              </p:cNvSpPr>
              <p:nvPr/>
            </p:nvSpPr>
            <p:spPr>
              <a:xfrm>
                <a:off x="3776570" y="2438618"/>
                <a:ext cx="1590860" cy="560711"/>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714D87DC-3714-475E-A7A7-4C708A345A0D}"/>
                  </a:ext>
                </a:extLst>
              </p:cNvPr>
              <p:cNvSpPr txBox="1">
                <a:spLocks/>
              </p:cNvSpPr>
              <p:nvPr/>
            </p:nvSpPr>
            <p:spPr>
              <a:xfrm>
                <a:off x="3527076" y="2999329"/>
                <a:ext cx="2089847" cy="59375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i="1" smtClean="0">
                            <a:latin typeface="Cambria Math" panose="02040503050406030204" pitchFamily="18" charset="0"/>
                          </a:rPr>
                          <m:t>2</m:t>
                        </m:r>
                      </m:sub>
                    </m:sSub>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𝑘</m:t>
                        </m:r>
                      </m:num>
                      <m:den>
                        <m:r>
                          <a:rPr lang="en-US" altLang="ja-JP" sz="2400" i="1">
                            <a:latin typeface="Cambria Math" panose="02040503050406030204" pitchFamily="18" charset="0"/>
                          </a:rPr>
                          <m:t>𝑚</m:t>
                        </m:r>
                      </m:den>
                    </m:f>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𝑔</m:t>
                    </m:r>
                  </m:oMath>
                </a14:m>
                <a:endParaRPr lang="en-US" altLang="ja-JP" sz="2400" dirty="0"/>
              </a:p>
            </p:txBody>
          </p:sp>
        </mc:Choice>
        <mc:Fallback xmlns="">
          <p:sp>
            <p:nvSpPr>
              <p:cNvPr id="5" name="コンテンツ プレースホルダー 2">
                <a:extLst>
                  <a:ext uri="{FF2B5EF4-FFF2-40B4-BE49-F238E27FC236}">
                    <a16:creationId xmlns:a16="http://schemas.microsoft.com/office/drawing/2014/main" id="{714D87DC-3714-475E-A7A7-4C708A345A0D}"/>
                  </a:ext>
                </a:extLst>
              </p:cNvPr>
              <p:cNvSpPr txBox="1">
                <a:spLocks noRot="1" noChangeAspect="1" noMove="1" noResize="1" noEditPoints="1" noAdjustHandles="1" noChangeArrowheads="1" noChangeShapeType="1" noTextEdit="1"/>
              </p:cNvSpPr>
              <p:nvPr/>
            </p:nvSpPr>
            <p:spPr>
              <a:xfrm>
                <a:off x="3527076" y="2999329"/>
                <a:ext cx="2089847" cy="593758"/>
              </a:xfrm>
              <a:prstGeom prst="rect">
                <a:avLst/>
              </a:prstGeom>
              <a:blipFill>
                <a:blip r:embed="rId4"/>
                <a:stretch>
                  <a:fillRect/>
                </a:stretch>
              </a:blipFill>
            </p:spPr>
            <p:txBody>
              <a:bodyPr/>
              <a:lstStyle/>
              <a:p>
                <a:r>
                  <a:rPr lang="ja-JP" altLang="en-US">
                    <a:noFill/>
                  </a:rPr>
                  <a:t> </a:t>
                </a:r>
              </a:p>
            </p:txBody>
          </p:sp>
        </mc:Fallback>
      </mc:AlternateContent>
      <p:sp>
        <p:nvSpPr>
          <p:cNvPr id="6" name="コンテンツ プレースホルダー 2">
            <a:extLst>
              <a:ext uri="{FF2B5EF4-FFF2-40B4-BE49-F238E27FC236}">
                <a16:creationId xmlns:a16="http://schemas.microsoft.com/office/drawing/2014/main" id="{0F08FD58-05FD-417B-B3C4-AD2552338EEE}"/>
              </a:ext>
            </a:extLst>
          </p:cNvPr>
          <p:cNvSpPr txBox="1">
            <a:spLocks/>
          </p:cNvSpPr>
          <p:nvPr/>
        </p:nvSpPr>
        <p:spPr>
          <a:xfrm>
            <a:off x="822959" y="4043245"/>
            <a:ext cx="7543801" cy="48451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それぞれ解くことで、</a:t>
            </a:r>
            <a:r>
              <a:rPr lang="en-US" altLang="ja-JP" sz="2800" dirty="0"/>
              <a:t>C</a:t>
            </a:r>
            <a:r>
              <a:rPr lang="ja-JP" altLang="en-US" sz="2800" dirty="0"/>
              <a:t>を積分定数とすると、</a:t>
            </a:r>
            <a:endParaRPr lang="en-US" altLang="ja-JP" sz="2800" dirty="0"/>
          </a:p>
        </p:txBody>
      </p:sp>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3234036D-0791-470C-A2D0-3129EEBBDBFB}"/>
                  </a:ext>
                </a:extLst>
              </p:cNvPr>
              <p:cNvSpPr txBox="1">
                <a:spLocks/>
              </p:cNvSpPr>
              <p:nvPr/>
            </p:nvSpPr>
            <p:spPr>
              <a:xfrm>
                <a:off x="3378976" y="4527756"/>
                <a:ext cx="2431765" cy="56071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i="1" smtClean="0">
                            <a:latin typeface="Cambria Math" panose="02040503050406030204" pitchFamily="18" charset="0"/>
                          </a:rPr>
                          <m:t>1</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𝐶𝑒𝑥𝑝</m:t>
                    </m:r>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𝑘</m:t>
                        </m:r>
                      </m:num>
                      <m:den>
                        <m:r>
                          <a:rPr lang="en-US" altLang="ja-JP" sz="2400" b="0" i="1" smtClean="0">
                            <a:latin typeface="Cambria Math" panose="02040503050406030204" pitchFamily="18" charset="0"/>
                          </a:rPr>
                          <m:t>𝑚</m:t>
                        </m:r>
                      </m:den>
                    </m:f>
                    <m:r>
                      <a:rPr lang="en-US" altLang="ja-JP" sz="2400" b="0" i="1" smtClean="0">
                        <a:latin typeface="Cambria Math" panose="02040503050406030204" pitchFamily="18" charset="0"/>
                      </a:rPr>
                      <m:t>𝑡</m:t>
                    </m:r>
                    <m:r>
                      <a:rPr lang="en-US" altLang="ja-JP" sz="2400" b="0" i="1" smtClean="0">
                        <a:latin typeface="Cambria Math" panose="02040503050406030204" pitchFamily="18" charset="0"/>
                      </a:rPr>
                      <m:t>)</m:t>
                    </m:r>
                  </m:oMath>
                </a14:m>
                <a:endParaRPr lang="en-US" altLang="ja-JP" sz="2400" dirty="0"/>
              </a:p>
            </p:txBody>
          </p:sp>
        </mc:Choice>
        <mc:Fallback xmlns="">
          <p:sp>
            <p:nvSpPr>
              <p:cNvPr id="7" name="コンテンツ プレースホルダー 2">
                <a:extLst>
                  <a:ext uri="{FF2B5EF4-FFF2-40B4-BE49-F238E27FC236}">
                    <a16:creationId xmlns:a16="http://schemas.microsoft.com/office/drawing/2014/main" id="{3234036D-0791-470C-A2D0-3129EEBBDBFB}"/>
                  </a:ext>
                </a:extLst>
              </p:cNvPr>
              <p:cNvSpPr txBox="1">
                <a:spLocks noRot="1" noChangeAspect="1" noMove="1" noResize="1" noEditPoints="1" noAdjustHandles="1" noChangeArrowheads="1" noChangeShapeType="1" noTextEdit="1"/>
              </p:cNvSpPr>
              <p:nvPr/>
            </p:nvSpPr>
            <p:spPr>
              <a:xfrm>
                <a:off x="3378976" y="4527756"/>
                <a:ext cx="2431765" cy="56071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2">
                <a:extLst>
                  <a:ext uri="{FF2B5EF4-FFF2-40B4-BE49-F238E27FC236}">
                    <a16:creationId xmlns:a16="http://schemas.microsoft.com/office/drawing/2014/main" id="{3635CEB1-B917-4DA1-AFFC-6F9752C59AE4}"/>
                  </a:ext>
                </a:extLst>
              </p:cNvPr>
              <p:cNvSpPr txBox="1">
                <a:spLocks/>
              </p:cNvSpPr>
              <p:nvPr/>
            </p:nvSpPr>
            <p:spPr>
              <a:xfrm>
                <a:off x="3975487" y="5088467"/>
                <a:ext cx="1193024" cy="56071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𝑚𝑔</m:t>
                        </m:r>
                      </m:num>
                      <m:den>
                        <m:r>
                          <a:rPr lang="en-US" altLang="ja-JP" sz="2400" b="0" i="1" smtClean="0">
                            <a:latin typeface="Cambria Math" panose="02040503050406030204" pitchFamily="18" charset="0"/>
                          </a:rPr>
                          <m:t>𝑘</m:t>
                        </m:r>
                      </m:den>
                    </m:f>
                  </m:oMath>
                </a14:m>
                <a:endParaRPr lang="en-US" altLang="ja-JP" sz="2400" dirty="0"/>
              </a:p>
            </p:txBody>
          </p:sp>
        </mc:Choice>
        <mc:Fallback xmlns="">
          <p:sp>
            <p:nvSpPr>
              <p:cNvPr id="8" name="コンテンツ プレースホルダー 2">
                <a:extLst>
                  <a:ext uri="{FF2B5EF4-FFF2-40B4-BE49-F238E27FC236}">
                    <a16:creationId xmlns:a16="http://schemas.microsoft.com/office/drawing/2014/main" id="{3635CEB1-B917-4DA1-AFFC-6F9752C59AE4}"/>
                  </a:ext>
                </a:extLst>
              </p:cNvPr>
              <p:cNvSpPr txBox="1">
                <a:spLocks noRot="1" noChangeAspect="1" noMove="1" noResize="1" noEditPoints="1" noAdjustHandles="1" noChangeArrowheads="1" noChangeShapeType="1" noTextEdit="1"/>
              </p:cNvSpPr>
              <p:nvPr/>
            </p:nvSpPr>
            <p:spPr>
              <a:xfrm>
                <a:off x="3975487" y="5088467"/>
                <a:ext cx="1193024" cy="560711"/>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73777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5A0E50-935A-40E0-96A0-354BD93C1080}"/>
              </a:ext>
            </a:extLst>
          </p:cNvPr>
          <p:cNvSpPr>
            <a:spLocks noGrp="1"/>
          </p:cNvSpPr>
          <p:nvPr>
            <p:ph type="title"/>
          </p:nvPr>
        </p:nvSpPr>
        <p:spPr/>
        <p:txBody>
          <a:bodyPr/>
          <a:lstStyle/>
          <a:p>
            <a:r>
              <a:rPr lang="ja-JP" altLang="en-US" dirty="0"/>
              <a:t>結果</a:t>
            </a:r>
            <a:endParaRPr kumimoji="1" lang="ja-JP" altLang="en-US" dirty="0"/>
          </a:p>
        </p:txBody>
      </p:sp>
      <p:sp>
        <p:nvSpPr>
          <p:cNvPr id="3" name="コンテンツ プレースホルダー 2">
            <a:extLst>
              <a:ext uri="{FF2B5EF4-FFF2-40B4-BE49-F238E27FC236}">
                <a16:creationId xmlns:a16="http://schemas.microsoft.com/office/drawing/2014/main" id="{895F52BF-5852-4AFE-8E9B-9D8405CD55A2}"/>
              </a:ext>
            </a:extLst>
          </p:cNvPr>
          <p:cNvSpPr>
            <a:spLocks noGrp="1"/>
          </p:cNvSpPr>
          <p:nvPr>
            <p:ph idx="1"/>
          </p:nvPr>
        </p:nvSpPr>
        <p:spPr>
          <a:xfrm>
            <a:off x="822959" y="1845734"/>
            <a:ext cx="7543801" cy="484511"/>
          </a:xfrm>
        </p:spPr>
        <p:txBody>
          <a:bodyPr>
            <a:normAutofit/>
          </a:bodyPr>
          <a:lstStyle/>
          <a:p>
            <a:r>
              <a:rPr lang="ja-JP" altLang="en-US" sz="2800" dirty="0"/>
              <a:t>解は、</a:t>
            </a:r>
            <a:endParaRPr lang="en-US" altLang="ja-JP" sz="2800" dirty="0"/>
          </a:p>
        </p:txBody>
      </p:sp>
      <p:sp>
        <p:nvSpPr>
          <p:cNvPr id="6" name="コンテンツ プレースホルダー 2">
            <a:extLst>
              <a:ext uri="{FF2B5EF4-FFF2-40B4-BE49-F238E27FC236}">
                <a16:creationId xmlns:a16="http://schemas.microsoft.com/office/drawing/2014/main" id="{0F08FD58-05FD-417B-B3C4-AD2552338EEE}"/>
              </a:ext>
            </a:extLst>
          </p:cNvPr>
          <p:cNvSpPr txBox="1">
            <a:spLocks/>
          </p:cNvSpPr>
          <p:nvPr/>
        </p:nvSpPr>
        <p:spPr>
          <a:xfrm>
            <a:off x="822959" y="2890956"/>
            <a:ext cx="7543801" cy="48451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初期条件より、厳密解は</a:t>
            </a:r>
            <a:endParaRPr lang="en-US" altLang="ja-JP" sz="2800" dirty="0"/>
          </a:p>
        </p:txBody>
      </p:sp>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3234036D-0791-470C-A2D0-3129EEBBDBFB}"/>
                  </a:ext>
                </a:extLst>
              </p:cNvPr>
              <p:cNvSpPr txBox="1">
                <a:spLocks/>
              </p:cNvSpPr>
              <p:nvPr/>
            </p:nvSpPr>
            <p:spPr>
              <a:xfrm>
                <a:off x="2873782" y="2330245"/>
                <a:ext cx="3442153" cy="56071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14:m>
                  <m:oMath xmlns:m="http://schemas.openxmlformats.org/officeDocument/2006/math">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𝐶𝑒𝑥𝑝</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𝑘</m:t>
                            </m:r>
                          </m:num>
                          <m:den>
                            <m:r>
                              <a:rPr lang="en-US" altLang="ja-JP" sz="2400" b="0" i="1" smtClean="0">
                                <a:latin typeface="Cambria Math" panose="02040503050406030204" pitchFamily="18" charset="0"/>
                              </a:rPr>
                              <m:t>𝑚</m:t>
                            </m:r>
                          </m:den>
                        </m:f>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𝑚𝑔</m:t>
                        </m:r>
                      </m:num>
                      <m:den>
                        <m:r>
                          <a:rPr lang="en-US" altLang="ja-JP" sz="2400" i="1">
                            <a:latin typeface="Cambria Math" panose="02040503050406030204" pitchFamily="18" charset="0"/>
                          </a:rPr>
                          <m:t>𝑘</m:t>
                        </m:r>
                      </m:den>
                    </m:f>
                  </m:oMath>
                </a14:m>
                <a:endParaRPr lang="en-US" altLang="ja-JP" sz="2400" dirty="0"/>
              </a:p>
            </p:txBody>
          </p:sp>
        </mc:Choice>
        <mc:Fallback xmlns="">
          <p:sp>
            <p:nvSpPr>
              <p:cNvPr id="7" name="コンテンツ プレースホルダー 2">
                <a:extLst>
                  <a:ext uri="{FF2B5EF4-FFF2-40B4-BE49-F238E27FC236}">
                    <a16:creationId xmlns:a16="http://schemas.microsoft.com/office/drawing/2014/main" id="{3234036D-0791-470C-A2D0-3129EEBBDBFB}"/>
                  </a:ext>
                </a:extLst>
              </p:cNvPr>
              <p:cNvSpPr txBox="1">
                <a:spLocks noRot="1" noChangeAspect="1" noMove="1" noResize="1" noEditPoints="1" noAdjustHandles="1" noChangeArrowheads="1" noChangeShapeType="1" noTextEdit="1"/>
              </p:cNvSpPr>
              <p:nvPr/>
            </p:nvSpPr>
            <p:spPr>
              <a:xfrm>
                <a:off x="2873782" y="2330245"/>
                <a:ext cx="3442153" cy="560711"/>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コンテンツ プレースホルダー 2">
                <a:extLst>
                  <a:ext uri="{FF2B5EF4-FFF2-40B4-BE49-F238E27FC236}">
                    <a16:creationId xmlns:a16="http://schemas.microsoft.com/office/drawing/2014/main" id="{3048E13B-142E-44B8-B231-6067023D3FAE}"/>
                  </a:ext>
                </a:extLst>
              </p:cNvPr>
              <p:cNvSpPr txBox="1">
                <a:spLocks/>
              </p:cNvSpPr>
              <p:nvPr/>
            </p:nvSpPr>
            <p:spPr>
              <a:xfrm>
                <a:off x="2873782" y="3375467"/>
                <a:ext cx="3442153" cy="56071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14:m>
                  <m:oMath xmlns:m="http://schemas.openxmlformats.org/officeDocument/2006/math">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f>
                      <m:fPr>
                        <m:ctrlPr>
                          <a:rPr lang="en-US" altLang="ja-JP" sz="2400" i="1">
                            <a:latin typeface="Cambria Math" panose="02040503050406030204" pitchFamily="18" charset="0"/>
                          </a:rPr>
                        </m:ctrlPr>
                      </m:fPr>
                      <m:num>
                        <m:r>
                          <a:rPr lang="en-US" altLang="ja-JP" sz="2400" i="1">
                            <a:latin typeface="Cambria Math" panose="02040503050406030204" pitchFamily="18" charset="0"/>
                          </a:rPr>
                          <m:t>𝑚𝑔</m:t>
                        </m:r>
                      </m:num>
                      <m:den>
                        <m:r>
                          <a:rPr lang="en-US" altLang="ja-JP" sz="2400" i="1">
                            <a:latin typeface="Cambria Math" panose="02040503050406030204" pitchFamily="18" charset="0"/>
                          </a:rPr>
                          <m:t>𝑘</m:t>
                        </m:r>
                      </m:den>
                    </m:f>
                    <m:r>
                      <a:rPr lang="en-US" altLang="ja-JP" sz="2400" b="0" i="1" smtClean="0">
                        <a:latin typeface="Cambria Math" panose="02040503050406030204" pitchFamily="18" charset="0"/>
                      </a:rPr>
                      <m:t>[1−</m:t>
                    </m:r>
                    <m:r>
                      <a:rPr lang="en-US" altLang="ja-JP" sz="2400" b="0" i="1" smtClean="0">
                        <a:latin typeface="Cambria Math" panose="02040503050406030204" pitchFamily="18" charset="0"/>
                      </a:rPr>
                      <m:t>𝑒𝑥𝑝</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f>
                          <m:fPr>
                            <m:ctrlPr>
                              <a:rPr lang="en-US" altLang="ja-JP" sz="2400" b="0" i="1" smtClean="0">
                                <a:latin typeface="Cambria Math" panose="02040503050406030204" pitchFamily="18" charset="0"/>
                              </a:rPr>
                            </m:ctrlPr>
                          </m:fPr>
                          <m:num>
                            <m:r>
                              <a:rPr lang="en-US" altLang="ja-JP" sz="2400" b="0" i="1" smtClean="0">
                                <a:latin typeface="Cambria Math" panose="02040503050406030204" pitchFamily="18" charset="0"/>
                              </a:rPr>
                              <m:t>𝑘</m:t>
                            </m:r>
                          </m:num>
                          <m:den>
                            <m:r>
                              <a:rPr lang="en-US" altLang="ja-JP" sz="2400" b="0" i="1" smtClean="0">
                                <a:latin typeface="Cambria Math" panose="02040503050406030204" pitchFamily="18" charset="0"/>
                              </a:rPr>
                              <m:t>𝑚</m:t>
                            </m:r>
                          </m:den>
                        </m:f>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oMath>
                </a14:m>
                <a:endParaRPr lang="en-US" altLang="ja-JP" sz="2400" dirty="0"/>
              </a:p>
            </p:txBody>
          </p:sp>
        </mc:Choice>
        <mc:Fallback xmlns="">
          <p:sp>
            <p:nvSpPr>
              <p:cNvPr id="9" name="コンテンツ プレースホルダー 2">
                <a:extLst>
                  <a:ext uri="{FF2B5EF4-FFF2-40B4-BE49-F238E27FC236}">
                    <a16:creationId xmlns:a16="http://schemas.microsoft.com/office/drawing/2014/main" id="{3048E13B-142E-44B8-B231-6067023D3FAE}"/>
                  </a:ext>
                </a:extLst>
              </p:cNvPr>
              <p:cNvSpPr txBox="1">
                <a:spLocks noRot="1" noChangeAspect="1" noMove="1" noResize="1" noEditPoints="1" noAdjustHandles="1" noChangeArrowheads="1" noChangeShapeType="1" noTextEdit="1"/>
              </p:cNvSpPr>
              <p:nvPr/>
            </p:nvSpPr>
            <p:spPr>
              <a:xfrm>
                <a:off x="2873782" y="3375467"/>
                <a:ext cx="3442153" cy="560711"/>
              </a:xfrm>
              <a:prstGeom prst="rect">
                <a:avLst/>
              </a:prstGeom>
              <a:blipFill>
                <a:blip r:embed="rId3"/>
                <a:stretch>
                  <a:fillRect/>
                </a:stretch>
              </a:blipFill>
            </p:spPr>
            <p:txBody>
              <a:bodyPr/>
              <a:lstStyle/>
              <a:p>
                <a:r>
                  <a:rPr lang="ja-JP" altLang="en-US">
                    <a:noFill/>
                  </a:rPr>
                  <a:t> </a:t>
                </a:r>
              </a:p>
            </p:txBody>
          </p:sp>
        </mc:Fallback>
      </mc:AlternateContent>
      <p:sp>
        <p:nvSpPr>
          <p:cNvPr id="10" name="コンテンツ プレースホルダー 2">
            <a:extLst>
              <a:ext uri="{FF2B5EF4-FFF2-40B4-BE49-F238E27FC236}">
                <a16:creationId xmlns:a16="http://schemas.microsoft.com/office/drawing/2014/main" id="{19FE7B1E-4CE9-4A96-9E4D-2F689BE8CE3F}"/>
              </a:ext>
            </a:extLst>
          </p:cNvPr>
          <p:cNvSpPr txBox="1">
            <a:spLocks/>
          </p:cNvSpPr>
          <p:nvPr/>
        </p:nvSpPr>
        <p:spPr>
          <a:xfrm>
            <a:off x="800099" y="4178433"/>
            <a:ext cx="7543801" cy="48451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800" dirty="0"/>
              <a:t>となる。数値を代入すると、</a:t>
            </a:r>
            <a:endParaRPr lang="en-US" altLang="ja-JP" sz="2800" dirty="0"/>
          </a:p>
        </p:txBody>
      </p:sp>
      <mc:AlternateContent xmlns:mc="http://schemas.openxmlformats.org/markup-compatibility/2006" xmlns:a14="http://schemas.microsoft.com/office/drawing/2010/main">
        <mc:Choice Requires="a14">
          <p:sp>
            <p:nvSpPr>
              <p:cNvPr id="11" name="コンテンツ プレースホルダー 2">
                <a:extLst>
                  <a:ext uri="{FF2B5EF4-FFF2-40B4-BE49-F238E27FC236}">
                    <a16:creationId xmlns:a16="http://schemas.microsoft.com/office/drawing/2014/main" id="{986D6FFF-005B-461D-A8C3-FE023F4924E2}"/>
                  </a:ext>
                </a:extLst>
              </p:cNvPr>
              <p:cNvSpPr txBox="1">
                <a:spLocks/>
              </p:cNvSpPr>
              <p:nvPr/>
            </p:nvSpPr>
            <p:spPr>
              <a:xfrm>
                <a:off x="3093133" y="4662944"/>
                <a:ext cx="3003450" cy="56071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14:m>
                  <m:oMath xmlns:m="http://schemas.openxmlformats.org/officeDocument/2006/math">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=9.8 [1−</m:t>
                    </m:r>
                    <m:r>
                      <a:rPr lang="en-US" altLang="ja-JP" sz="2400" b="0" i="1" smtClean="0">
                        <a:latin typeface="Cambria Math" panose="02040503050406030204" pitchFamily="18" charset="0"/>
                      </a:rPr>
                      <m:t>𝑒𝑥𝑝</m:t>
                    </m:r>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𝑡</m:t>
                        </m:r>
                      </m:e>
                    </m:d>
                    <m:r>
                      <a:rPr lang="en-US" altLang="ja-JP" sz="2400" b="0" i="1" smtClean="0">
                        <a:latin typeface="Cambria Math" panose="02040503050406030204" pitchFamily="18" charset="0"/>
                      </a:rPr>
                      <m:t>]</m:t>
                    </m:r>
                  </m:oMath>
                </a14:m>
                <a:endParaRPr lang="en-US" altLang="ja-JP" sz="2400" dirty="0"/>
              </a:p>
            </p:txBody>
          </p:sp>
        </mc:Choice>
        <mc:Fallback xmlns="">
          <p:sp>
            <p:nvSpPr>
              <p:cNvPr id="11" name="コンテンツ プレースホルダー 2">
                <a:extLst>
                  <a:ext uri="{FF2B5EF4-FFF2-40B4-BE49-F238E27FC236}">
                    <a16:creationId xmlns:a16="http://schemas.microsoft.com/office/drawing/2014/main" id="{986D6FFF-005B-461D-A8C3-FE023F4924E2}"/>
                  </a:ext>
                </a:extLst>
              </p:cNvPr>
              <p:cNvSpPr txBox="1">
                <a:spLocks noRot="1" noChangeAspect="1" noMove="1" noResize="1" noEditPoints="1" noAdjustHandles="1" noChangeArrowheads="1" noChangeShapeType="1" noTextEdit="1"/>
              </p:cNvSpPr>
              <p:nvPr/>
            </p:nvSpPr>
            <p:spPr>
              <a:xfrm>
                <a:off x="3093133" y="4662944"/>
                <a:ext cx="3003450" cy="560711"/>
              </a:xfrm>
              <a:prstGeom prst="rect">
                <a:avLst/>
              </a:prstGeom>
              <a:blipFill>
                <a:blip r:embed="rId4"/>
                <a:stretch>
                  <a:fillRect l="-6085" t="-17391" r="-36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67449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4E89A-B519-4F89-91F9-287651B579C6}"/>
              </a:ext>
            </a:extLst>
          </p:cNvPr>
          <p:cNvSpPr>
            <a:spLocks noGrp="1"/>
          </p:cNvSpPr>
          <p:nvPr>
            <p:ph type="title"/>
          </p:nvPr>
        </p:nvSpPr>
        <p:spPr/>
        <p:txBody>
          <a:bodyPr/>
          <a:lstStyle/>
          <a:p>
            <a:r>
              <a:rPr kumimoji="1" lang="ja-JP" altLang="en-US" dirty="0"/>
              <a:t>結果</a:t>
            </a:r>
          </a:p>
        </p:txBody>
      </p:sp>
      <p:pic>
        <p:nvPicPr>
          <p:cNvPr id="6" name="図 5">
            <a:extLst>
              <a:ext uri="{FF2B5EF4-FFF2-40B4-BE49-F238E27FC236}">
                <a16:creationId xmlns:a16="http://schemas.microsoft.com/office/drawing/2014/main" id="{8B8C5765-0C7F-4E2C-9EEE-8E3BE582C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960" y="1816236"/>
            <a:ext cx="2917040" cy="2187780"/>
          </a:xfrm>
          <a:prstGeom prst="rect">
            <a:avLst/>
          </a:prstGeom>
        </p:spPr>
      </p:pic>
      <p:pic>
        <p:nvPicPr>
          <p:cNvPr id="8" name="図 7">
            <a:extLst>
              <a:ext uri="{FF2B5EF4-FFF2-40B4-BE49-F238E27FC236}">
                <a16:creationId xmlns:a16="http://schemas.microsoft.com/office/drawing/2014/main" id="{7090F075-0CB8-4125-88F2-92DC5E4E9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8" y="1816233"/>
            <a:ext cx="2917040" cy="2187780"/>
          </a:xfrm>
          <a:prstGeom prst="rect">
            <a:avLst/>
          </a:prstGeom>
        </p:spPr>
      </p:pic>
      <p:pic>
        <p:nvPicPr>
          <p:cNvPr id="10" name="図 9">
            <a:extLst>
              <a:ext uri="{FF2B5EF4-FFF2-40B4-BE49-F238E27FC236}">
                <a16:creationId xmlns:a16="http://schemas.microsoft.com/office/drawing/2014/main" id="{AF00CFA6-3A5F-4D68-BA08-D4CD8E194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958" y="4004013"/>
            <a:ext cx="2917040" cy="2187780"/>
          </a:xfrm>
          <a:prstGeom prst="rect">
            <a:avLst/>
          </a:prstGeom>
        </p:spPr>
      </p:pic>
      <p:pic>
        <p:nvPicPr>
          <p:cNvPr id="12" name="図 11">
            <a:extLst>
              <a:ext uri="{FF2B5EF4-FFF2-40B4-BE49-F238E27FC236}">
                <a16:creationId xmlns:a16="http://schemas.microsoft.com/office/drawing/2014/main" id="{90F3CA4F-CF17-4754-9D3C-DF47C94972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9" y="4004013"/>
            <a:ext cx="2917041" cy="2187781"/>
          </a:xfrm>
          <a:prstGeom prst="rect">
            <a:avLst/>
          </a:prstGeom>
        </p:spPr>
      </p:pic>
    </p:spTree>
    <p:extLst>
      <p:ext uri="{BB962C8B-B14F-4D97-AF65-F5344CB8AC3E}">
        <p14:creationId xmlns:p14="http://schemas.microsoft.com/office/powerpoint/2010/main" val="207168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92A66-33F8-4B91-BDD2-9665FAF08E91}"/>
              </a:ext>
            </a:extLst>
          </p:cNvPr>
          <p:cNvSpPr>
            <a:spLocks noGrp="1"/>
          </p:cNvSpPr>
          <p:nvPr>
            <p:ph type="title"/>
          </p:nvPr>
        </p:nvSpPr>
        <p:spPr/>
        <p:txBody>
          <a:bodyPr/>
          <a:lstStyle/>
          <a:p>
            <a:r>
              <a:rPr kumimoji="1" lang="ja-JP" altLang="en-US" dirty="0"/>
              <a:t>考察と結論</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4EC9650-ABA3-4D73-8E42-D2A455CBD93F}"/>
                  </a:ext>
                </a:extLst>
              </p:cNvPr>
              <p:cNvSpPr>
                <a:spLocks noGrp="1"/>
              </p:cNvSpPr>
              <p:nvPr>
                <p:ph idx="1"/>
              </p:nvPr>
            </p:nvSpPr>
            <p:spPr>
              <a:xfrm>
                <a:off x="822959" y="1845734"/>
                <a:ext cx="7543801" cy="2711518"/>
              </a:xfrm>
            </p:spPr>
            <p:txBody>
              <a:bodyPr>
                <a:normAutofit/>
              </a:bodyPr>
              <a:lstStyle/>
              <a:p>
                <a:pPr>
                  <a:buFont typeface="Wingdings" panose="05000000000000000000" pitchFamily="2" charset="2"/>
                  <a:buChar char="l"/>
                </a:pPr>
                <a:r>
                  <a:rPr kumimoji="1" lang="en-US" altLang="ja-JP" sz="2400" dirty="0"/>
                  <a:t>Runge-</a:t>
                </a:r>
                <a:r>
                  <a:rPr kumimoji="1" lang="en-US" altLang="ja-JP" sz="2400" dirty="0" err="1"/>
                  <a:t>Kutta</a:t>
                </a:r>
                <a:r>
                  <a:rPr kumimoji="1" lang="ja-JP" altLang="en-US" sz="2400" dirty="0"/>
                  <a:t>法のほうが精度がよい</a:t>
                </a:r>
                <a:endParaRPr kumimoji="1" lang="en-US" altLang="ja-JP" sz="2400" dirty="0"/>
              </a:p>
              <a:p>
                <a:pPr lvl="1">
                  <a:buFont typeface="Wingdings" panose="05000000000000000000" pitchFamily="2" charset="2"/>
                  <a:buChar char="l"/>
                </a:pPr>
                <a:r>
                  <a:rPr lang="ja-JP" altLang="en-US" sz="2000" dirty="0"/>
                  <a:t>精度のオーダーが</a:t>
                </a:r>
                <a14:m>
                  <m:oMath xmlns:m="http://schemas.openxmlformats.org/officeDocument/2006/math">
                    <m:sSup>
                      <m:sSupPr>
                        <m:ctrlPr>
                          <a:rPr lang="en-US" altLang="ja-JP" sz="2000" i="1" smtClean="0">
                            <a:latin typeface="Cambria Math" panose="02040503050406030204" pitchFamily="18" charset="0"/>
                          </a:rPr>
                        </m:ctrlPr>
                      </m:sSupPr>
                      <m:e>
                        <m:r>
                          <a:rPr lang="en-US" altLang="ja-JP" sz="2000" b="0" i="1" smtClean="0">
                            <a:latin typeface="Cambria Math" panose="02040503050406030204" pitchFamily="18" charset="0"/>
                          </a:rPr>
                          <m:t>𝑂</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h</m:t>
                        </m:r>
                      </m:e>
                      <m:sup>
                        <m:r>
                          <a:rPr lang="en-US" altLang="ja-JP" sz="2000" b="0" i="1" smtClean="0">
                            <a:latin typeface="Cambria Math" panose="02040503050406030204" pitchFamily="18" charset="0"/>
                          </a:rPr>
                          <m:t>4</m:t>
                        </m:r>
                      </m:sup>
                    </m:sSup>
                    <m:r>
                      <a:rPr lang="en-US" altLang="ja-JP" sz="2000" b="0" i="1" smtClean="0">
                        <a:latin typeface="Cambria Math" panose="02040503050406030204" pitchFamily="18" charset="0"/>
                      </a:rPr>
                      <m:t>)</m:t>
                    </m:r>
                    <m:r>
                      <a:rPr kumimoji="1" lang="ja-JP" altLang="en-US" sz="2000" i="1">
                        <a:latin typeface="Cambria Math" panose="02040503050406030204" pitchFamily="18" charset="0"/>
                      </a:rPr>
                      <m:t>だから</m:t>
                    </m:r>
                  </m:oMath>
                </a14:m>
                <a:endParaRPr kumimoji="1" lang="en-US" altLang="ja-JP" sz="2000" dirty="0"/>
              </a:p>
              <a:p>
                <a:pPr lvl="1">
                  <a:buFont typeface="Wingdings" panose="05000000000000000000" pitchFamily="2" charset="2"/>
                  <a:buChar char="l"/>
                </a:pPr>
                <a:r>
                  <a:rPr lang="ja-JP" altLang="en-US" sz="2000" dirty="0"/>
                  <a:t>一方、</a:t>
                </a:r>
                <a:r>
                  <a:rPr lang="en-US" altLang="ja-JP" sz="2000" dirty="0"/>
                  <a:t>Euler</a:t>
                </a:r>
                <a:r>
                  <a:rPr lang="ja-JP" altLang="en-US" sz="2000" dirty="0"/>
                  <a:t>法の精度は</a:t>
                </a:r>
                <a14:m>
                  <m:oMath xmlns:m="http://schemas.openxmlformats.org/officeDocument/2006/math">
                    <m:r>
                      <m:rPr>
                        <m:sty m:val="p"/>
                      </m:rPr>
                      <a:rPr lang="en-US" altLang="ja-JP" sz="2000" b="0" i="0" smtClean="0">
                        <a:latin typeface="Cambria Math" panose="02040503050406030204" pitchFamily="18" charset="0"/>
                      </a:rPr>
                      <m:t>O</m:t>
                    </m:r>
                    <m:r>
                      <a:rPr lang="en-US" altLang="ja-JP" sz="2000" b="0" i="0" smtClean="0">
                        <a:latin typeface="Cambria Math" panose="02040503050406030204" pitchFamily="18" charset="0"/>
                      </a:rPr>
                      <m:t>(</m:t>
                    </m:r>
                    <m:r>
                      <m:rPr>
                        <m:sty m:val="p"/>
                      </m:rPr>
                      <a:rPr lang="en-US" altLang="ja-JP" sz="2000" b="0" i="0" smtClean="0">
                        <a:latin typeface="Cambria Math" panose="02040503050406030204" pitchFamily="18" charset="0"/>
                      </a:rPr>
                      <m:t>h</m:t>
                    </m:r>
                    <m:r>
                      <a:rPr lang="en-US" altLang="ja-JP" sz="2000" i="1">
                        <a:latin typeface="Cambria Math" panose="02040503050406030204" pitchFamily="18" charset="0"/>
                      </a:rPr>
                      <m:t>)</m:t>
                    </m:r>
                  </m:oMath>
                </a14:m>
                <a:r>
                  <a:rPr kumimoji="1" lang="ja-JP" altLang="en-US" sz="2000" dirty="0"/>
                  <a:t>だから精度が悪い</a:t>
                </a:r>
                <a:endParaRPr kumimoji="1" lang="en-US" altLang="ja-JP" sz="2000" dirty="0"/>
              </a:p>
              <a:p>
                <a:pPr>
                  <a:buFont typeface="Wingdings" panose="05000000000000000000" pitchFamily="2" charset="2"/>
                  <a:buChar char="l"/>
                </a:pPr>
                <a:r>
                  <a:rPr lang="ja-JP" altLang="en-US" sz="2400" dirty="0"/>
                  <a:t>１ステップあたりの計算は</a:t>
                </a:r>
                <a:r>
                  <a:rPr lang="en-US" altLang="ja-JP" sz="2400" dirty="0"/>
                  <a:t>Euler</a:t>
                </a:r>
                <a:r>
                  <a:rPr lang="ja-JP" altLang="en-US" sz="2400" dirty="0"/>
                  <a:t>法が簡単で、</a:t>
                </a:r>
                <a:r>
                  <a:rPr lang="en-US" altLang="ja-JP" sz="2400" dirty="0"/>
                  <a:t>Runge-</a:t>
                </a:r>
                <a:r>
                  <a:rPr lang="en-US" altLang="ja-JP" sz="2400" dirty="0" err="1"/>
                  <a:t>Kutta</a:t>
                </a:r>
                <a:r>
                  <a:rPr lang="ja-JP" altLang="en-US" sz="2400" dirty="0"/>
                  <a:t>法は面倒</a:t>
                </a:r>
                <a:endParaRPr lang="en-US" altLang="ja-JP" sz="2400" dirty="0"/>
              </a:p>
              <a:p>
                <a:pPr lvl="1">
                  <a:buFont typeface="Wingdings" panose="05000000000000000000" pitchFamily="2" charset="2"/>
                  <a:buChar char="l"/>
                </a:pPr>
                <a:r>
                  <a:rPr kumimoji="1" lang="en-US" altLang="ja-JP" sz="2200" dirty="0" err="1"/>
                  <a:t>Eulear</a:t>
                </a:r>
                <a:r>
                  <a:rPr lang="ja-JP" altLang="en-US" sz="2200" dirty="0"/>
                  <a:t>法は近似がより簡単だから</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24EC9650-ABA3-4D73-8E42-D2A455CBD93F}"/>
                  </a:ext>
                </a:extLst>
              </p:cNvPr>
              <p:cNvSpPr>
                <a:spLocks noGrp="1" noRot="1" noChangeAspect="1" noMove="1" noResize="1" noEditPoints="1" noAdjustHandles="1" noChangeArrowheads="1" noChangeShapeType="1" noTextEdit="1"/>
              </p:cNvSpPr>
              <p:nvPr>
                <p:ph idx="1"/>
              </p:nvPr>
            </p:nvSpPr>
            <p:spPr>
              <a:xfrm>
                <a:off x="822959" y="1845734"/>
                <a:ext cx="7543801" cy="2711518"/>
              </a:xfrm>
              <a:blipFill>
                <a:blip r:embed="rId2"/>
                <a:stretch>
                  <a:fillRect l="-2262" t="-4045"/>
                </a:stretch>
              </a:blipFill>
            </p:spPr>
            <p:txBody>
              <a:bodyPr/>
              <a:lstStyle/>
              <a:p>
                <a:r>
                  <a:rPr lang="ja-JP" altLang="en-US">
                    <a:noFill/>
                  </a:rPr>
                  <a:t> </a:t>
                </a:r>
              </a:p>
            </p:txBody>
          </p:sp>
        </mc:Fallback>
      </mc:AlternateContent>
      <p:sp>
        <p:nvSpPr>
          <p:cNvPr id="4" name="四角形: 角を丸くする 3">
            <a:extLst>
              <a:ext uri="{FF2B5EF4-FFF2-40B4-BE49-F238E27FC236}">
                <a16:creationId xmlns:a16="http://schemas.microsoft.com/office/drawing/2014/main" id="{8DA6F928-C209-4061-B19D-7B8C9C1E3950}"/>
              </a:ext>
            </a:extLst>
          </p:cNvPr>
          <p:cNvSpPr/>
          <p:nvPr/>
        </p:nvSpPr>
        <p:spPr>
          <a:xfrm>
            <a:off x="1182819" y="4557252"/>
            <a:ext cx="6824080" cy="1460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r>
              <a:rPr kumimoji="1" lang="en-US" altLang="ja-JP" sz="2400" dirty="0"/>
              <a:t>Euler</a:t>
            </a:r>
            <a:r>
              <a:rPr kumimoji="1" lang="ja-JP" altLang="en-US" sz="2400" dirty="0"/>
              <a:t>法は計算量は少ないが、精度は悪い</a:t>
            </a:r>
            <a:endParaRPr kumimoji="1" lang="en-US" altLang="ja-JP" sz="2400" dirty="0"/>
          </a:p>
          <a:p>
            <a:pPr marL="285750" indent="-285750" algn="ctr">
              <a:buFont typeface="Wingdings" panose="05000000000000000000" pitchFamily="2" charset="2"/>
              <a:buChar char="l"/>
            </a:pPr>
            <a:r>
              <a:rPr kumimoji="1" lang="en-US" altLang="ja-JP" sz="2400" dirty="0"/>
              <a:t>Runge-</a:t>
            </a:r>
            <a:r>
              <a:rPr kumimoji="1" lang="en-US" altLang="ja-JP" sz="2400" dirty="0" err="1"/>
              <a:t>Kutta</a:t>
            </a:r>
            <a:r>
              <a:rPr kumimoji="1" lang="ja-JP" altLang="en-US" sz="2400" dirty="0"/>
              <a:t>法は計算量は多いが、精度は良い。</a:t>
            </a:r>
            <a:endParaRPr kumimoji="1" lang="en-US" altLang="ja-JP" sz="2400" dirty="0"/>
          </a:p>
        </p:txBody>
      </p:sp>
    </p:spTree>
    <p:extLst>
      <p:ext uri="{BB962C8B-B14F-4D97-AF65-F5344CB8AC3E}">
        <p14:creationId xmlns:p14="http://schemas.microsoft.com/office/powerpoint/2010/main" val="159442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A12C67-A5BA-4453-8E3E-CF5B1FAAC377}"/>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2ADDA010-872E-453D-B020-C462744EC200}"/>
              </a:ext>
            </a:extLst>
          </p:cNvPr>
          <p:cNvSpPr>
            <a:spLocks noGrp="1"/>
          </p:cNvSpPr>
          <p:nvPr>
            <p:ph idx="1"/>
          </p:nvPr>
        </p:nvSpPr>
        <p:spPr/>
        <p:txBody>
          <a:bodyPr>
            <a:normAutofit/>
          </a:bodyPr>
          <a:lstStyle/>
          <a:p>
            <a:pPr marL="457200" indent="-457200">
              <a:buFont typeface="+mj-lt"/>
              <a:buAutoNum type="arabicPeriod"/>
            </a:pPr>
            <a:r>
              <a:rPr kumimoji="1" lang="ja-JP" altLang="en-US" sz="2400" dirty="0"/>
              <a:t>山田新一など</a:t>
            </a:r>
            <a:r>
              <a:rPr kumimoji="1" lang="en-US" altLang="ja-JP" sz="2400" dirty="0"/>
              <a:t>, </a:t>
            </a:r>
            <a:r>
              <a:rPr kumimoji="1" lang="ja-JP" altLang="en-US" sz="2400" dirty="0"/>
              <a:t>システム工学通論</a:t>
            </a:r>
            <a:r>
              <a:rPr kumimoji="1" lang="en-US" altLang="ja-JP" sz="2400" dirty="0"/>
              <a:t>,  </a:t>
            </a:r>
            <a:r>
              <a:rPr kumimoji="1" lang="ja-JP" altLang="en-US" sz="2400" dirty="0"/>
              <a:t>コロナ社</a:t>
            </a:r>
            <a:r>
              <a:rPr kumimoji="1" lang="en-US" altLang="ja-JP" sz="2400" dirty="0"/>
              <a:t>, 2001</a:t>
            </a:r>
          </a:p>
          <a:p>
            <a:pPr marL="457200" indent="-457200">
              <a:buFont typeface="+mj-lt"/>
              <a:buAutoNum type="arabicPeriod"/>
            </a:pPr>
            <a:r>
              <a:rPr lang="ja-JP" altLang="en-US" sz="2400" dirty="0"/>
              <a:t>筑波大学</a:t>
            </a:r>
            <a:r>
              <a:rPr lang="en-US" altLang="ja-JP" sz="2400" dirty="0"/>
              <a:t>, </a:t>
            </a:r>
            <a:r>
              <a:rPr lang="ja-JP" altLang="en-US" sz="2400" dirty="0"/>
              <a:t>物理学実験テキスト</a:t>
            </a:r>
            <a:endParaRPr kumimoji="1" lang="ja-JP" altLang="en-US" sz="2400" dirty="0"/>
          </a:p>
        </p:txBody>
      </p:sp>
    </p:spTree>
    <p:extLst>
      <p:ext uri="{BB962C8B-B14F-4D97-AF65-F5344CB8AC3E}">
        <p14:creationId xmlns:p14="http://schemas.microsoft.com/office/powerpoint/2010/main" val="304263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0D207-1CE3-4CCF-A8DC-7BDEFD64BC0E}"/>
              </a:ext>
            </a:extLst>
          </p:cNvPr>
          <p:cNvSpPr>
            <a:spLocks noGrp="1"/>
          </p:cNvSpPr>
          <p:nvPr>
            <p:ph type="title"/>
          </p:nvPr>
        </p:nvSpPr>
        <p:spPr/>
        <p:txBody>
          <a:bodyPr/>
          <a:lstStyle/>
          <a:p>
            <a:r>
              <a:rPr kumimoji="1" lang="ja-JP" altLang="en-US" dirty="0"/>
              <a:t>資料の置き場</a:t>
            </a:r>
          </a:p>
        </p:txBody>
      </p:sp>
      <p:sp>
        <p:nvSpPr>
          <p:cNvPr id="3" name="コンテンツ プレースホルダー 2">
            <a:extLst>
              <a:ext uri="{FF2B5EF4-FFF2-40B4-BE49-F238E27FC236}">
                <a16:creationId xmlns:a16="http://schemas.microsoft.com/office/drawing/2014/main" id="{E867C662-1332-40C6-B69C-447937A6AC65}"/>
              </a:ext>
            </a:extLst>
          </p:cNvPr>
          <p:cNvSpPr>
            <a:spLocks noGrp="1"/>
          </p:cNvSpPr>
          <p:nvPr>
            <p:ph idx="1"/>
          </p:nvPr>
        </p:nvSpPr>
        <p:spPr>
          <a:xfrm>
            <a:off x="822959" y="1845734"/>
            <a:ext cx="7543801" cy="425518"/>
          </a:xfrm>
        </p:spPr>
        <p:txBody>
          <a:bodyPr>
            <a:normAutofit/>
          </a:bodyPr>
          <a:lstStyle/>
          <a:p>
            <a:r>
              <a:rPr kumimoji="1" lang="en-US" altLang="ja-JP" sz="2400" dirty="0"/>
              <a:t>Google drive </a:t>
            </a:r>
            <a:r>
              <a:rPr kumimoji="1" lang="ja-JP" altLang="en-US" sz="2400" dirty="0"/>
              <a:t>に保存</a:t>
            </a:r>
          </a:p>
        </p:txBody>
      </p:sp>
      <p:pic>
        <p:nvPicPr>
          <p:cNvPr id="1026" name="Picture 2" descr="https://chart.googleapis.com/chart?chs=250x250&amp;cht=qr&amp;chl=https%3A%2F%2Fdrive.google.com%2Fopen%3Fid%3D1FYHovYUCLBSaoN7AApPCcVNzAmYsUKVI">
            <a:extLst>
              <a:ext uri="{FF2B5EF4-FFF2-40B4-BE49-F238E27FC236}">
                <a16:creationId xmlns:a16="http://schemas.microsoft.com/office/drawing/2014/main" id="{827655CF-763D-40D3-8F00-5821D6560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234" y="2379625"/>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575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6D9E51-2057-44F8-836D-7FA2426B521F}"/>
              </a:ext>
            </a:extLst>
          </p:cNvPr>
          <p:cNvSpPr>
            <a:spLocks noGrp="1"/>
          </p:cNvSpPr>
          <p:nvPr>
            <p:ph type="title"/>
          </p:nvPr>
        </p:nvSpPr>
        <p:spPr/>
        <p:txBody>
          <a:bodyPr/>
          <a:lstStyle/>
          <a:p>
            <a:r>
              <a:rPr kumimoji="1" lang="ja-JP" altLang="en-US" dirty="0"/>
              <a:t>シミュレーションの実例　その</a:t>
            </a:r>
            <a:r>
              <a:rPr lang="en-US" altLang="ja-JP" dirty="0"/>
              <a:t>2</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17EB4BBC-DAE0-490E-94FD-CB4D278B77CC}"/>
              </a:ext>
            </a:extLst>
          </p:cNvPr>
          <p:cNvSpPr>
            <a:spLocks noGrp="1"/>
          </p:cNvSpPr>
          <p:nvPr>
            <p:ph type="body" idx="1"/>
          </p:nvPr>
        </p:nvSpPr>
        <p:spPr/>
        <p:txBody>
          <a:bodyPr/>
          <a:lstStyle/>
          <a:p>
            <a:r>
              <a:rPr kumimoji="1" lang="ja-JP" altLang="en-US" dirty="0"/>
              <a:t>バネマスダンパー系のシミュレーション</a:t>
            </a:r>
          </a:p>
        </p:txBody>
      </p:sp>
    </p:spTree>
    <p:extLst>
      <p:ext uri="{BB962C8B-B14F-4D97-AF65-F5344CB8AC3E}">
        <p14:creationId xmlns:p14="http://schemas.microsoft.com/office/powerpoint/2010/main" val="1716981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C04A76-FCFD-47C9-ACD6-344DC908391E}"/>
              </a:ext>
            </a:extLst>
          </p:cNvPr>
          <p:cNvSpPr>
            <a:spLocks noGrp="1"/>
          </p:cNvSpPr>
          <p:nvPr>
            <p:ph type="title"/>
          </p:nvPr>
        </p:nvSpPr>
        <p:spPr/>
        <p:txBody>
          <a:bodyPr/>
          <a:lstStyle/>
          <a:p>
            <a:r>
              <a:rPr lang="en-US" altLang="ja-JP" dirty="0"/>
              <a:t>2 </a:t>
            </a:r>
            <a:r>
              <a:rPr lang="ja-JP" altLang="en-US" dirty="0"/>
              <a:t>階の常微分方程式</a:t>
            </a:r>
            <a:endParaRPr kumimoji="1" lang="ja-JP" altLang="en-US" dirty="0"/>
          </a:p>
        </p:txBody>
      </p:sp>
      <p:sp>
        <p:nvSpPr>
          <p:cNvPr id="3" name="コンテンツ プレースホルダー 2">
            <a:extLst>
              <a:ext uri="{FF2B5EF4-FFF2-40B4-BE49-F238E27FC236}">
                <a16:creationId xmlns:a16="http://schemas.microsoft.com/office/drawing/2014/main" id="{983ED43F-D0FE-484B-BC84-6D21DF32591B}"/>
              </a:ext>
            </a:extLst>
          </p:cNvPr>
          <p:cNvSpPr>
            <a:spLocks noGrp="1"/>
          </p:cNvSpPr>
          <p:nvPr>
            <p:ph idx="1"/>
          </p:nvPr>
        </p:nvSpPr>
        <p:spPr>
          <a:xfrm>
            <a:off x="822959" y="1845734"/>
            <a:ext cx="7543801" cy="1583266"/>
          </a:xfrm>
        </p:spPr>
        <p:txBody>
          <a:bodyPr>
            <a:normAutofit/>
          </a:bodyPr>
          <a:lstStyle/>
          <a:p>
            <a:pPr>
              <a:buFont typeface="Wingdings" panose="05000000000000000000" pitchFamily="2" charset="2"/>
              <a:buChar char="l"/>
            </a:pPr>
            <a:r>
              <a:rPr kumimoji="1" lang="ja-JP" altLang="en-US" sz="2400" dirty="0"/>
              <a:t>運動方程式は一般的に</a:t>
            </a:r>
            <a:r>
              <a:rPr lang="en-US" altLang="ja-JP" sz="2400" dirty="0"/>
              <a:t>2 </a:t>
            </a:r>
            <a:r>
              <a:rPr lang="ja-JP" altLang="en-US" sz="2400" dirty="0"/>
              <a:t>階の線形微分方程式である</a:t>
            </a:r>
            <a:endParaRPr lang="en-US" altLang="ja-JP" sz="2400" dirty="0"/>
          </a:p>
          <a:p>
            <a:pPr>
              <a:buFont typeface="Wingdings" panose="05000000000000000000" pitchFamily="2" charset="2"/>
              <a:buChar char="l"/>
            </a:pPr>
            <a:r>
              <a:rPr lang="en-US" altLang="ja-JP" sz="2400" dirty="0"/>
              <a:t>Euler</a:t>
            </a:r>
            <a:r>
              <a:rPr lang="ja-JP" altLang="en-US" sz="2400" dirty="0"/>
              <a:t>法、</a:t>
            </a:r>
            <a:r>
              <a:rPr lang="en-US" altLang="ja-JP" sz="2400" dirty="0"/>
              <a:t>Runge-</a:t>
            </a:r>
            <a:r>
              <a:rPr lang="en-US" altLang="ja-JP" sz="2400" dirty="0" err="1"/>
              <a:t>Kutta</a:t>
            </a:r>
            <a:r>
              <a:rPr lang="ja-JP" altLang="en-US" sz="2400" dirty="0"/>
              <a:t>法は</a:t>
            </a:r>
            <a:r>
              <a:rPr lang="en-US" altLang="ja-JP" sz="2400" dirty="0"/>
              <a:t>1</a:t>
            </a:r>
            <a:r>
              <a:rPr lang="ja-JP" altLang="en-US" sz="2400" dirty="0"/>
              <a:t>階の微分方程式の階法である</a:t>
            </a:r>
            <a:endParaRPr lang="en-US" altLang="ja-JP" sz="2400" dirty="0"/>
          </a:p>
        </p:txBody>
      </p:sp>
      <p:sp>
        <p:nvSpPr>
          <p:cNvPr id="4" name="四角形: 角を丸くする 3">
            <a:extLst>
              <a:ext uri="{FF2B5EF4-FFF2-40B4-BE49-F238E27FC236}">
                <a16:creationId xmlns:a16="http://schemas.microsoft.com/office/drawing/2014/main" id="{65EE0D3B-1F71-48EF-A893-3B18F18A27F1}"/>
              </a:ext>
            </a:extLst>
          </p:cNvPr>
          <p:cNvSpPr/>
          <p:nvPr/>
        </p:nvSpPr>
        <p:spPr>
          <a:xfrm>
            <a:off x="963069" y="3429000"/>
            <a:ext cx="7263580" cy="1120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どうやって計算するのか？</a:t>
            </a:r>
            <a:endParaRPr kumimoji="1" lang="ja-JP" altLang="en-US" dirty="0"/>
          </a:p>
        </p:txBody>
      </p:sp>
    </p:spTree>
    <p:extLst>
      <p:ext uri="{BB962C8B-B14F-4D97-AF65-F5344CB8AC3E}">
        <p14:creationId xmlns:p14="http://schemas.microsoft.com/office/powerpoint/2010/main" val="1705502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7A760E-368B-4993-BBA5-65464B250178}"/>
              </a:ext>
            </a:extLst>
          </p:cNvPr>
          <p:cNvSpPr>
            <a:spLocks noGrp="1"/>
          </p:cNvSpPr>
          <p:nvPr>
            <p:ph type="title"/>
          </p:nvPr>
        </p:nvSpPr>
        <p:spPr/>
        <p:txBody>
          <a:bodyPr/>
          <a:lstStyle/>
          <a:p>
            <a:r>
              <a:rPr kumimoji="1" lang="ja-JP" altLang="en-US" dirty="0"/>
              <a:t>計算方法</a:t>
            </a:r>
          </a:p>
        </p:txBody>
      </p:sp>
      <p:sp>
        <p:nvSpPr>
          <p:cNvPr id="3" name="コンテンツ プレースホルダー 2">
            <a:extLst>
              <a:ext uri="{FF2B5EF4-FFF2-40B4-BE49-F238E27FC236}">
                <a16:creationId xmlns:a16="http://schemas.microsoft.com/office/drawing/2014/main" id="{E0AC6D19-9ABE-4D20-91F9-C56F12BD38DE}"/>
              </a:ext>
            </a:extLst>
          </p:cNvPr>
          <p:cNvSpPr>
            <a:spLocks noGrp="1"/>
          </p:cNvSpPr>
          <p:nvPr>
            <p:ph idx="1"/>
          </p:nvPr>
        </p:nvSpPr>
        <p:spPr>
          <a:xfrm>
            <a:off x="822959" y="1845734"/>
            <a:ext cx="7543801" cy="514008"/>
          </a:xfrm>
        </p:spPr>
        <p:txBody>
          <a:bodyPr>
            <a:normAutofit/>
          </a:bodyPr>
          <a:lstStyle/>
          <a:p>
            <a:r>
              <a:rPr lang="en-US" altLang="ja-JP" sz="2400" dirty="0"/>
              <a:t>2</a:t>
            </a:r>
            <a:r>
              <a:rPr lang="ja-JP" altLang="en-US" sz="2400" dirty="0"/>
              <a:t>階の常微分方程式</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6A74470-0A30-4919-93B7-CDB5FAA51D4D}"/>
                  </a:ext>
                </a:extLst>
              </p:cNvPr>
              <p:cNvSpPr txBox="1"/>
              <p:nvPr/>
            </p:nvSpPr>
            <p:spPr>
              <a:xfrm>
                <a:off x="3564416" y="2359742"/>
                <a:ext cx="20608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𝑥</m:t>
                          </m:r>
                        </m:e>
                        <m:sup>
                          <m:r>
                            <a:rPr kumimoji="1" lang="en-US" altLang="ja-JP" sz="2400" b="0" i="1" smtClean="0">
                              <a:latin typeface="Cambria Math" panose="02040503050406030204" pitchFamily="18" charset="0"/>
                            </a:rPr>
                            <m:t>′′</m:t>
                          </m:r>
                        </m:sup>
                      </m:s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𝑥</m:t>
                          </m:r>
                        </m:e>
                        <m:sup>
                          <m:r>
                            <a:rPr kumimoji="1" lang="en-US" altLang="ja-JP" sz="2400" b="0" i="1" smtClean="0">
                              <a:latin typeface="Cambria Math" panose="02040503050406030204" pitchFamily="18" charset="0"/>
                            </a:rPr>
                            <m:t>′</m:t>
                          </m:r>
                        </m:sup>
                      </m:s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66A74470-0A30-4919-93B7-CDB5FAA51D4D}"/>
                  </a:ext>
                </a:extLst>
              </p:cNvPr>
              <p:cNvSpPr txBox="1">
                <a:spLocks noRot="1" noChangeAspect="1" noMove="1" noResize="1" noEditPoints="1" noAdjustHandles="1" noChangeArrowheads="1" noChangeShapeType="1" noTextEdit="1"/>
              </p:cNvSpPr>
              <p:nvPr/>
            </p:nvSpPr>
            <p:spPr>
              <a:xfrm>
                <a:off x="3564416" y="2359742"/>
                <a:ext cx="2060885" cy="369332"/>
              </a:xfrm>
              <a:prstGeom prst="rect">
                <a:avLst/>
              </a:prstGeom>
              <a:blipFill>
                <a:blip r:embed="rId2"/>
                <a:stretch>
                  <a:fillRect l="-1775" r="-4734" b="-344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F8FECE19-A155-488B-87FA-62723589BFCA}"/>
                  </a:ext>
                </a:extLst>
              </p:cNvPr>
              <p:cNvSpPr txBox="1">
                <a:spLocks/>
              </p:cNvSpPr>
              <p:nvPr/>
            </p:nvSpPr>
            <p:spPr>
              <a:xfrm>
                <a:off x="822959" y="2729074"/>
                <a:ext cx="7543801" cy="5140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400" dirty="0"/>
                  <a:t>があったとき、</a:t>
                </a:r>
                <a:r>
                  <a:rPr lang="en-US" altLang="ja-JP" sz="2400" dirty="0"/>
                  <a:t>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𝑥</m:t>
                        </m:r>
                      </m:e>
                      <m:sup>
                        <m:r>
                          <a:rPr lang="en-US" altLang="ja-JP" sz="2400" i="1">
                            <a:latin typeface="Cambria Math" panose="02040503050406030204" pitchFamily="18" charset="0"/>
                          </a:rPr>
                          <m:t>′</m:t>
                        </m:r>
                      </m:sup>
                    </m:sSup>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oMath>
                </a14:m>
                <a:r>
                  <a:rPr lang="ja-JP" altLang="en-US" sz="2400" dirty="0"/>
                  <a:t>とおくと、</a:t>
                </a:r>
              </a:p>
            </p:txBody>
          </p:sp>
        </mc:Choice>
        <mc:Fallback xmlns="">
          <p:sp>
            <p:nvSpPr>
              <p:cNvPr id="5" name="コンテンツ プレースホルダー 2">
                <a:extLst>
                  <a:ext uri="{FF2B5EF4-FFF2-40B4-BE49-F238E27FC236}">
                    <a16:creationId xmlns:a16="http://schemas.microsoft.com/office/drawing/2014/main" id="{F8FECE19-A155-488B-87FA-62723589BFCA}"/>
                  </a:ext>
                </a:extLst>
              </p:cNvPr>
              <p:cNvSpPr txBox="1">
                <a:spLocks noRot="1" noChangeAspect="1" noMove="1" noResize="1" noEditPoints="1" noAdjustHandles="1" noChangeArrowheads="1" noChangeShapeType="1" noTextEdit="1"/>
              </p:cNvSpPr>
              <p:nvPr/>
            </p:nvSpPr>
            <p:spPr>
              <a:xfrm>
                <a:off x="822959" y="2729074"/>
                <a:ext cx="7543801" cy="514008"/>
              </a:xfrm>
              <a:prstGeom prst="rect">
                <a:avLst/>
              </a:prstGeom>
              <a:blipFill>
                <a:blip r:embed="rId3"/>
                <a:stretch>
                  <a:fillRect l="-1212" t="-21429" b="-47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B781842A-9DBE-4279-A3DB-777E22952FE6}"/>
                  </a:ext>
                </a:extLst>
              </p:cNvPr>
              <p:cNvSpPr txBox="1"/>
              <p:nvPr/>
            </p:nvSpPr>
            <p:spPr>
              <a:xfrm>
                <a:off x="3541557" y="3243082"/>
                <a:ext cx="1890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𝑦</m:t>
                          </m:r>
                        </m:e>
                        <m:sup>
                          <m:r>
                            <a:rPr kumimoji="1" lang="en-US" altLang="ja-JP" sz="2400" b="0" i="1" smtClean="0">
                              <a:latin typeface="Cambria Math" panose="02040503050406030204" pitchFamily="18" charset="0"/>
                            </a:rPr>
                            <m:t>′</m:t>
                          </m:r>
                        </m:sup>
                      </m:s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6" name="テキスト ボックス 5">
                <a:extLst>
                  <a:ext uri="{FF2B5EF4-FFF2-40B4-BE49-F238E27FC236}">
                    <a16:creationId xmlns:a16="http://schemas.microsoft.com/office/drawing/2014/main" id="{B781842A-9DBE-4279-A3DB-777E22952FE6}"/>
                  </a:ext>
                </a:extLst>
              </p:cNvPr>
              <p:cNvSpPr txBox="1">
                <a:spLocks noRot="1" noChangeAspect="1" noMove="1" noResize="1" noEditPoints="1" noAdjustHandles="1" noChangeArrowheads="1" noChangeShapeType="1" noTextEdit="1"/>
              </p:cNvSpPr>
              <p:nvPr/>
            </p:nvSpPr>
            <p:spPr>
              <a:xfrm>
                <a:off x="3541557" y="3243082"/>
                <a:ext cx="1890518" cy="369332"/>
              </a:xfrm>
              <a:prstGeom prst="rect">
                <a:avLst/>
              </a:prstGeom>
              <a:blipFill>
                <a:blip r:embed="rId4"/>
                <a:stretch>
                  <a:fillRect l="-3548" r="-5161" b="-344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128FED9-1D89-4065-8D90-AB64FCCD432E}"/>
                  </a:ext>
                </a:extLst>
              </p:cNvPr>
              <p:cNvSpPr txBox="1"/>
              <p:nvPr/>
            </p:nvSpPr>
            <p:spPr>
              <a:xfrm>
                <a:off x="3622926" y="3760715"/>
                <a:ext cx="18981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𝑥</m:t>
                          </m:r>
                        </m:e>
                        <m:sup>
                          <m:r>
                            <a:rPr kumimoji="1" lang="en-US" altLang="ja-JP" sz="2400" b="0" i="1" smtClean="0">
                              <a:latin typeface="Cambria Math" panose="02040503050406030204" pitchFamily="18" charset="0"/>
                            </a:rPr>
                            <m:t>′</m:t>
                          </m:r>
                        </m:sup>
                      </m:s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𝑡</m:t>
                      </m:r>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B128FED9-1D89-4065-8D90-AB64FCCD432E}"/>
                  </a:ext>
                </a:extLst>
              </p:cNvPr>
              <p:cNvSpPr txBox="1">
                <a:spLocks noRot="1" noChangeAspect="1" noMove="1" noResize="1" noEditPoints="1" noAdjustHandles="1" noChangeArrowheads="1" noChangeShapeType="1" noTextEdit="1"/>
              </p:cNvSpPr>
              <p:nvPr/>
            </p:nvSpPr>
            <p:spPr>
              <a:xfrm>
                <a:off x="3622926" y="3760715"/>
                <a:ext cx="1898148" cy="369332"/>
              </a:xfrm>
              <a:prstGeom prst="rect">
                <a:avLst/>
              </a:prstGeom>
              <a:blipFill>
                <a:blip r:embed="rId5"/>
                <a:stretch>
                  <a:fillRect l="-3526" r="-5128" b="-32787"/>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B310258F-4AE4-4425-BB55-37EE38280288}"/>
              </a:ext>
            </a:extLst>
          </p:cNvPr>
          <p:cNvSpPr txBox="1">
            <a:spLocks/>
          </p:cNvSpPr>
          <p:nvPr/>
        </p:nvSpPr>
        <p:spPr>
          <a:xfrm>
            <a:off x="822959" y="4241255"/>
            <a:ext cx="7543801" cy="5140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2400" dirty="0"/>
              <a:t>連立</a:t>
            </a:r>
            <a:r>
              <a:rPr lang="en-US" altLang="ja-JP" sz="2400" dirty="0"/>
              <a:t>1</a:t>
            </a:r>
            <a:r>
              <a:rPr lang="ja-JP" altLang="en-US" sz="2400" dirty="0"/>
              <a:t>階の微分方程式になる</a:t>
            </a:r>
          </a:p>
        </p:txBody>
      </p:sp>
    </p:spTree>
    <p:extLst>
      <p:ext uri="{BB962C8B-B14F-4D97-AF65-F5344CB8AC3E}">
        <p14:creationId xmlns:p14="http://schemas.microsoft.com/office/powerpoint/2010/main" val="71843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A5D6E21C-1132-4A1C-9438-44FDDC2C2421}"/>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64075" y="2417009"/>
            <a:ext cx="3702050" cy="2881233"/>
          </a:xfrm>
        </p:spPr>
      </p:pic>
      <p:sp>
        <p:nvSpPr>
          <p:cNvPr id="7" name="テキスト ボックス 6">
            <a:extLst>
              <a:ext uri="{FF2B5EF4-FFF2-40B4-BE49-F238E27FC236}">
                <a16:creationId xmlns:a16="http://schemas.microsoft.com/office/drawing/2014/main" id="{FA81A0DD-1605-4816-8C35-C885D140B7FC}"/>
              </a:ext>
            </a:extLst>
          </p:cNvPr>
          <p:cNvSpPr txBox="1"/>
          <p:nvPr/>
        </p:nvSpPr>
        <p:spPr>
          <a:xfrm>
            <a:off x="4664075" y="5298242"/>
            <a:ext cx="3702050" cy="369332"/>
          </a:xfrm>
          <a:prstGeom prst="rect">
            <a:avLst/>
          </a:prstGeom>
          <a:noFill/>
        </p:spPr>
        <p:txBody>
          <a:bodyPr wrap="square" rtlCol="0">
            <a:spAutoFit/>
          </a:bodyPr>
          <a:lstStyle/>
          <a:p>
            <a:r>
              <a:rPr lang="en-US" altLang="ja-JP" sz="900" dirty="0">
                <a:hlinkClick r:id="rId4"/>
              </a:rPr>
              <a:t>https://ja.wikipedia.org/wiki/%E6%B8%9B%E8%A1%B0%E6%8C%AF%E5%8B%95#/media/File:Mass_spring_damper.svg</a:t>
            </a:r>
            <a:r>
              <a:rPr lang="ja-JP" altLang="en-US" sz="900" dirty="0"/>
              <a:t>　</a:t>
            </a:r>
          </a:p>
        </p:txBody>
      </p:sp>
      <mc:AlternateContent xmlns:mc="http://schemas.openxmlformats.org/markup-compatibility/2006" xmlns:a14="http://schemas.microsoft.com/office/drawing/2010/main">
        <mc:Choice Requires="a14">
          <p:sp>
            <p:nvSpPr>
              <p:cNvPr id="8" name="コンテンツ プレースホルダー 2">
                <a:extLst>
                  <a:ext uri="{FF2B5EF4-FFF2-40B4-BE49-F238E27FC236}">
                    <a16:creationId xmlns:a16="http://schemas.microsoft.com/office/drawing/2014/main" id="{B0860CB3-3987-40FB-A4D0-2E99469D5C1C}"/>
                  </a:ext>
                </a:extLst>
              </p:cNvPr>
              <p:cNvSpPr>
                <a:spLocks noGrp="1"/>
              </p:cNvSpPr>
              <p:nvPr>
                <p:ph sz="half" idx="1"/>
              </p:nvPr>
            </p:nvSpPr>
            <p:spPr>
              <a:xfrm>
                <a:off x="822960" y="1845735"/>
                <a:ext cx="3703320" cy="4023359"/>
              </a:xfrm>
            </p:spPr>
            <p:txBody>
              <a:bodyPr>
                <a:normAutofit/>
              </a:bodyPr>
              <a:lstStyle/>
              <a:p>
                <a:pPr>
                  <a:buFont typeface="Wingdings" panose="05000000000000000000" pitchFamily="2" charset="2"/>
                  <a:buChar char="l"/>
                </a:pPr>
                <a:r>
                  <a:rPr kumimoji="1" lang="ja-JP" altLang="en-US" sz="2400" dirty="0"/>
                  <a:t>バネマスダンパー系のシミュレーションを行う</a:t>
                </a:r>
                <a:endParaRPr kumimoji="1" lang="en-US" altLang="ja-JP" sz="2400" dirty="0"/>
              </a:p>
              <a:p>
                <a:pPr>
                  <a:buFont typeface="Wingdings" panose="05000000000000000000" pitchFamily="2" charset="2"/>
                  <a:buChar char="l"/>
                </a:pPr>
                <a:r>
                  <a:rPr kumimoji="1" lang="ja-JP" altLang="en-US" sz="2400" dirty="0"/>
                  <a:t>ダンパーの抵抗力は速度に比例する</a:t>
                </a:r>
                <a:endParaRPr kumimoji="1" lang="en-US" altLang="ja-JP" sz="2400" dirty="0"/>
              </a:p>
              <a:p>
                <a:pPr>
                  <a:buFont typeface="Wingdings" panose="05000000000000000000" pitchFamily="2" charset="2"/>
                  <a:buChar char="l"/>
                </a:pPr>
                <a:r>
                  <a:rPr kumimoji="1" lang="ja-JP" altLang="en-US" sz="2400" dirty="0"/>
                  <a:t>変数は</a:t>
                </a:r>
                <a14:m>
                  <m:oMath xmlns:m="http://schemas.openxmlformats.org/officeDocument/2006/math">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oMath>
                </a14:m>
                <a:r>
                  <a:rPr kumimoji="1" lang="ja-JP" altLang="en-US" sz="2400" dirty="0"/>
                  <a:t>の２つ</a:t>
                </a:r>
              </a:p>
            </p:txBody>
          </p:sp>
        </mc:Choice>
        <mc:Fallback xmlns="">
          <p:sp>
            <p:nvSpPr>
              <p:cNvPr id="8" name="コンテンツ プレースホルダー 2">
                <a:extLst>
                  <a:ext uri="{FF2B5EF4-FFF2-40B4-BE49-F238E27FC236}">
                    <a16:creationId xmlns:a16="http://schemas.microsoft.com/office/drawing/2014/main" id="{B0860CB3-3987-40FB-A4D0-2E99469D5C1C}"/>
                  </a:ext>
                </a:extLst>
              </p:cNvPr>
              <p:cNvSpPr>
                <a:spLocks noGrp="1" noRot="1" noChangeAspect="1" noMove="1" noResize="1" noEditPoints="1" noAdjustHandles="1" noChangeArrowheads="1" noChangeShapeType="1" noTextEdit="1"/>
              </p:cNvSpPr>
              <p:nvPr>
                <p:ph sz="half" idx="1"/>
              </p:nvPr>
            </p:nvSpPr>
            <p:spPr>
              <a:xfrm>
                <a:off x="822960" y="1845735"/>
                <a:ext cx="3703320" cy="4023359"/>
              </a:xfrm>
              <a:blipFill>
                <a:blip r:embed="rId5"/>
                <a:stretch>
                  <a:fillRect l="-4605" t="-2121"/>
                </a:stretch>
              </a:blipFill>
            </p:spPr>
            <p:txBody>
              <a:bodyPr/>
              <a:lstStyle/>
              <a:p>
                <a:r>
                  <a:rPr lang="ja-JP" altLang="en-US">
                    <a:noFill/>
                  </a:rPr>
                  <a:t> </a:t>
                </a:r>
              </a:p>
            </p:txBody>
          </p:sp>
        </mc:Fallback>
      </mc:AlternateContent>
      <p:sp>
        <p:nvSpPr>
          <p:cNvPr id="9" name="タイトル 1">
            <a:extLst>
              <a:ext uri="{FF2B5EF4-FFF2-40B4-BE49-F238E27FC236}">
                <a16:creationId xmlns:a16="http://schemas.microsoft.com/office/drawing/2014/main" id="{94D14CDC-8DB5-41FD-828C-92D507064ECE}"/>
              </a:ext>
            </a:extLst>
          </p:cNvPr>
          <p:cNvSpPr>
            <a:spLocks noGrp="1"/>
          </p:cNvSpPr>
          <p:nvPr>
            <p:ph type="title"/>
          </p:nvPr>
        </p:nvSpPr>
        <p:spPr>
          <a:xfrm>
            <a:off x="822960" y="286604"/>
            <a:ext cx="7543800" cy="1450757"/>
          </a:xfrm>
        </p:spPr>
        <p:txBody>
          <a:bodyPr/>
          <a:lstStyle/>
          <a:p>
            <a:pPr algn="ctr"/>
            <a:r>
              <a:rPr kumimoji="1" lang="ja-JP" altLang="en-US" dirty="0"/>
              <a:t>目的の明確化、</a:t>
            </a:r>
            <a:br>
              <a:rPr kumimoji="1" lang="en-US" altLang="ja-JP" dirty="0"/>
            </a:br>
            <a:r>
              <a:rPr kumimoji="1" lang="ja-JP" altLang="en-US" dirty="0"/>
              <a:t>データの収集</a:t>
            </a:r>
          </a:p>
        </p:txBody>
      </p:sp>
    </p:spTree>
    <p:extLst>
      <p:ext uri="{BB962C8B-B14F-4D97-AF65-F5344CB8AC3E}">
        <p14:creationId xmlns:p14="http://schemas.microsoft.com/office/powerpoint/2010/main" val="3889259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107A6B-2FE3-4B26-8A54-862E76A9B896}"/>
              </a:ext>
            </a:extLst>
          </p:cNvPr>
          <p:cNvSpPr>
            <a:spLocks noGrp="1"/>
          </p:cNvSpPr>
          <p:nvPr>
            <p:ph type="title"/>
          </p:nvPr>
        </p:nvSpPr>
        <p:spPr/>
        <p:txBody>
          <a:bodyPr/>
          <a:lstStyle/>
          <a:p>
            <a:r>
              <a:rPr kumimoji="1" lang="ja-JP" altLang="en-US" dirty="0"/>
              <a:t>モデリング</a:t>
            </a:r>
          </a:p>
        </p:txBody>
      </p:sp>
      <p:sp>
        <p:nvSpPr>
          <p:cNvPr id="3" name="コンテンツ プレースホルダー 2">
            <a:extLst>
              <a:ext uri="{FF2B5EF4-FFF2-40B4-BE49-F238E27FC236}">
                <a16:creationId xmlns:a16="http://schemas.microsoft.com/office/drawing/2014/main" id="{D33E2D58-6FFE-498D-8241-161DAAF6AD69}"/>
              </a:ext>
            </a:extLst>
          </p:cNvPr>
          <p:cNvSpPr>
            <a:spLocks noGrp="1"/>
          </p:cNvSpPr>
          <p:nvPr>
            <p:ph idx="1"/>
          </p:nvPr>
        </p:nvSpPr>
        <p:spPr>
          <a:xfrm>
            <a:off x="822959" y="1845734"/>
            <a:ext cx="7543801" cy="447640"/>
          </a:xfrm>
        </p:spPr>
        <p:txBody>
          <a:bodyPr/>
          <a:lstStyle/>
          <a:p>
            <a:r>
              <a:rPr kumimoji="1" lang="ja-JP" altLang="en-US" dirty="0"/>
              <a:t>運動方程式は、以下の通りである</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C6B9DD60-EC64-46AE-A729-354E5D5E98D5}"/>
                  </a:ext>
                </a:extLst>
              </p:cNvPr>
              <p:cNvSpPr txBox="1"/>
              <p:nvPr/>
            </p:nvSpPr>
            <p:spPr>
              <a:xfrm>
                <a:off x="3273087" y="2293374"/>
                <a:ext cx="26435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𝑚</m:t>
                      </m:r>
                      <m:acc>
                        <m:accPr>
                          <m:chr m:val="̈"/>
                          <m:ctrlPr>
                            <a:rPr kumimoji="1" lang="ja-JP" altLang="en-US" sz="240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r>
                        <a:rPr kumimoji="1" lang="en-US" altLang="ja-JP" sz="2400" b="0" i="1" smtClean="0">
                          <a:latin typeface="Cambria Math" panose="02040503050406030204" pitchFamily="18" charset="0"/>
                        </a:rPr>
                        <m:t>+2</m:t>
                      </m:r>
                      <m:r>
                        <a:rPr kumimoji="1" lang="en-US" altLang="ja-JP" sz="2400" b="0" i="1" smtClean="0">
                          <a:latin typeface="Cambria Math" panose="02040503050406030204" pitchFamily="18" charset="0"/>
                        </a:rPr>
                        <m:t>𝑐</m:t>
                      </m:r>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𝑘𝑥</m:t>
                      </m:r>
                      <m:r>
                        <a:rPr kumimoji="1" lang="en-US" altLang="ja-JP" sz="2400" b="0" i="1" smtClean="0">
                          <a:latin typeface="Cambria Math" panose="02040503050406030204" pitchFamily="18" charset="0"/>
                        </a:rPr>
                        <m:t>=0</m:t>
                      </m:r>
                    </m:oMath>
                  </m:oMathPara>
                </a14:m>
                <a:endParaRPr kumimoji="1" lang="ja-JP" altLang="en-US" sz="2400" dirty="0"/>
              </a:p>
            </p:txBody>
          </p:sp>
        </mc:Choice>
        <mc:Fallback xmlns="">
          <p:sp>
            <p:nvSpPr>
              <p:cNvPr id="4" name="テキスト ボックス 3">
                <a:extLst>
                  <a:ext uri="{FF2B5EF4-FFF2-40B4-BE49-F238E27FC236}">
                    <a16:creationId xmlns:a16="http://schemas.microsoft.com/office/drawing/2014/main" id="{C6B9DD60-EC64-46AE-A729-354E5D5E98D5}"/>
                  </a:ext>
                </a:extLst>
              </p:cNvPr>
              <p:cNvSpPr txBox="1">
                <a:spLocks noRot="1" noChangeAspect="1" noMove="1" noResize="1" noEditPoints="1" noAdjustHandles="1" noChangeArrowheads="1" noChangeShapeType="1" noTextEdit="1"/>
              </p:cNvSpPr>
              <p:nvPr/>
            </p:nvSpPr>
            <p:spPr>
              <a:xfrm>
                <a:off x="3273087" y="2293374"/>
                <a:ext cx="2643544" cy="369332"/>
              </a:xfrm>
              <a:prstGeom prst="rect">
                <a:avLst/>
              </a:prstGeom>
              <a:blipFill>
                <a:blip r:embed="rId2"/>
                <a:stretch>
                  <a:fillRect l="-1152" t="-3279" r="-2074"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E74CDB7-1642-4F86-8033-748A4638182C}"/>
                  </a:ext>
                </a:extLst>
              </p:cNvPr>
              <p:cNvSpPr txBox="1"/>
              <p:nvPr/>
            </p:nvSpPr>
            <p:spPr>
              <a:xfrm>
                <a:off x="4072536" y="2874489"/>
                <a:ext cx="1044645" cy="5545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latin typeface="Cambria Math" panose="02040503050406030204" pitchFamily="18" charset="0"/>
                        </a:rPr>
                        <m:t>𝒙</m:t>
                      </m:r>
                      <m:r>
                        <a:rPr kumimoji="1" lang="en-US" altLang="ja-JP" sz="2400" b="0" i="1" smtClean="0">
                          <a:latin typeface="Cambria Math" panose="02040503050406030204" pitchFamily="18" charset="0"/>
                        </a:rPr>
                        <m:t>=</m:t>
                      </m:r>
                      <m:d>
                        <m:dPr>
                          <m:begChr m:val="["/>
                          <m:endChr m:val="]"/>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e>
                            </m:mr>
                          </m:m>
                        </m:e>
                      </m:d>
                    </m:oMath>
                  </m:oMathPara>
                </a14:m>
                <a:endParaRPr kumimoji="1" lang="ja-JP" altLang="en-US" sz="2400" dirty="0"/>
              </a:p>
            </p:txBody>
          </p:sp>
        </mc:Choice>
        <mc:Fallback xmlns="">
          <p:sp>
            <p:nvSpPr>
              <p:cNvPr id="6" name="テキスト ボックス 5">
                <a:extLst>
                  <a:ext uri="{FF2B5EF4-FFF2-40B4-BE49-F238E27FC236}">
                    <a16:creationId xmlns:a16="http://schemas.microsoft.com/office/drawing/2014/main" id="{FE74CDB7-1642-4F86-8033-748A4638182C}"/>
                  </a:ext>
                </a:extLst>
              </p:cNvPr>
              <p:cNvSpPr txBox="1">
                <a:spLocks noRot="1" noChangeAspect="1" noMove="1" noResize="1" noEditPoints="1" noAdjustHandles="1" noChangeArrowheads="1" noChangeShapeType="1" noTextEdit="1"/>
              </p:cNvSpPr>
              <p:nvPr/>
            </p:nvSpPr>
            <p:spPr>
              <a:xfrm>
                <a:off x="4072536" y="2874489"/>
                <a:ext cx="1044645" cy="554511"/>
              </a:xfrm>
              <a:prstGeom prst="rect">
                <a:avLst/>
              </a:prstGeom>
              <a:blipFill>
                <a:blip r:embed="rId3"/>
                <a:stretch>
                  <a:fillRect/>
                </a:stretch>
              </a:blipFill>
            </p:spPr>
            <p:txBody>
              <a:bodyPr/>
              <a:lstStyle/>
              <a:p>
                <a:r>
                  <a:rPr lang="ja-JP" altLang="en-US">
                    <a:noFill/>
                  </a:rPr>
                  <a:t> </a:t>
                </a:r>
              </a:p>
            </p:txBody>
          </p:sp>
        </mc:Fallback>
      </mc:AlternateContent>
      <p:sp>
        <p:nvSpPr>
          <p:cNvPr id="7" name="コンテンツ プレースホルダー 2">
            <a:extLst>
              <a:ext uri="{FF2B5EF4-FFF2-40B4-BE49-F238E27FC236}">
                <a16:creationId xmlns:a16="http://schemas.microsoft.com/office/drawing/2014/main" id="{749FA731-AF43-4AA6-B0C4-BD6C705B1C2D}"/>
              </a:ext>
            </a:extLst>
          </p:cNvPr>
          <p:cNvSpPr txBox="1">
            <a:spLocks/>
          </p:cNvSpPr>
          <p:nvPr/>
        </p:nvSpPr>
        <p:spPr>
          <a:xfrm>
            <a:off x="822959" y="3640847"/>
            <a:ext cx="7543801" cy="4476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とすると、以下のように表すことができる</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1FED62F4-9B10-4A9F-92ED-62AB2F61E21F}"/>
                  </a:ext>
                </a:extLst>
              </p:cNvPr>
              <p:cNvSpPr txBox="1"/>
              <p:nvPr/>
            </p:nvSpPr>
            <p:spPr>
              <a:xfrm>
                <a:off x="2716908" y="4068105"/>
                <a:ext cx="3710183" cy="678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400" i="1" smtClean="0">
                              <a:latin typeface="Cambria Math" panose="02040503050406030204" pitchFamily="18" charset="0"/>
                            </a:rPr>
                          </m:ctrlPr>
                        </m:dPr>
                        <m:e>
                          <m:m>
                            <m:mPr>
                              <m:mcs>
                                <m:mc>
                                  <m:mcPr>
                                    <m:count m:val="1"/>
                                    <m:mcJc m:val="center"/>
                                  </m:mcPr>
                                </m:mc>
                              </m:mcs>
                              <m:ctrlPr>
                                <a:rPr kumimoji="1" lang="en-US" altLang="ja-JP" sz="2400" i="1">
                                  <a:latin typeface="Cambria Math" panose="02040503050406030204" pitchFamily="18" charset="0"/>
                                </a:rPr>
                              </m:ctrlPr>
                            </m:mPr>
                            <m:mr>
                              <m:e>
                                <m:acc>
                                  <m:accPr>
                                    <m:chr m:val="̇"/>
                                    <m:ctrlPr>
                                      <a:rPr kumimoji="1" lang="en-US" altLang="ja-JP" sz="240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e>
                            </m:mr>
                            <m:mr>
                              <m:e>
                                <m:acc>
                                  <m:accPr>
                                    <m:chr m:val="̈"/>
                                    <m:ctrlPr>
                                      <a:rPr kumimoji="1" lang="en-US" altLang="ja-JP" sz="240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e>
                            </m:mr>
                          </m:m>
                        </m:e>
                      </m:d>
                      <m:r>
                        <a:rPr kumimoji="1" lang="en-US" altLang="ja-JP" sz="2400" i="1">
                          <a:latin typeface="Cambria Math" panose="02040503050406030204" pitchFamily="18" charset="0"/>
                        </a:rPr>
                        <m:t> </m:t>
                      </m:r>
                      <m:r>
                        <a:rPr kumimoji="1" lang="en-US" altLang="ja-JP" sz="2400" b="0" i="1" smtClean="0">
                          <a:latin typeface="Cambria Math" panose="02040503050406030204" pitchFamily="18" charset="0"/>
                        </a:rPr>
                        <m:t>=</m:t>
                      </m:r>
                      <m:d>
                        <m:dPr>
                          <m:begChr m:val="["/>
                          <m:endChr m:val="]"/>
                          <m:ctrlPr>
                            <a:rPr kumimoji="1" lang="en-US" altLang="ja-JP" sz="2400" b="0" i="1" smtClean="0">
                              <a:latin typeface="Cambria Math" panose="02040503050406030204" pitchFamily="18" charset="0"/>
                            </a:rPr>
                          </m:ctrlPr>
                        </m:dPr>
                        <m:e>
                          <m:m>
                            <m:mPr>
                              <m:mcs>
                                <m:mc>
                                  <m:mcPr>
                                    <m:count m:val="2"/>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1</m:t>
                                </m:r>
                              </m:e>
                            </m:mr>
                            <m:mr>
                              <m:e>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𝑘</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𝑚</m:t>
                                </m:r>
                              </m:e>
                              <m:e>
                                <m:r>
                                  <a:rPr kumimoji="1" lang="en-US" altLang="ja-JP" sz="2400" b="0" i="1" smtClean="0">
                                    <a:latin typeface="Cambria Math" panose="02040503050406030204" pitchFamily="18" charset="0"/>
                                  </a:rPr>
                                  <m:t>−2</m:t>
                                </m:r>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𝑚</m:t>
                                </m:r>
                              </m:e>
                            </m:mr>
                          </m:m>
                        </m:e>
                      </m:d>
                      <m:d>
                        <m:dPr>
                          <m:begChr m:val="["/>
                          <m:endChr m:val="]"/>
                          <m:ctrlPr>
                            <a:rPr kumimoji="1" lang="en-US" altLang="ja-JP" sz="2400" b="0" i="1" smtClean="0">
                              <a:latin typeface="Cambria Math" panose="02040503050406030204" pitchFamily="18" charset="0"/>
                            </a:rPr>
                          </m:ctrlPr>
                        </m:dPr>
                        <m:e>
                          <m:m>
                            <m:mPr>
                              <m:mcs>
                                <m:mc>
                                  <m:mcPr>
                                    <m:count m:val="1"/>
                                    <m:mcJc m:val="center"/>
                                  </m:mcPr>
                                </m:mc>
                              </m:mcs>
                              <m:ctrlPr>
                                <a:rPr kumimoji="1" lang="en-US" altLang="ja-JP" sz="2400" b="0" i="1" smtClean="0">
                                  <a:latin typeface="Cambria Math" panose="02040503050406030204" pitchFamily="18" charset="0"/>
                                </a:rPr>
                              </m:ctrlPr>
                            </m:mPr>
                            <m:mr>
                              <m:e>
                                <m:r>
                                  <m:rPr>
                                    <m:brk m:alnAt="7"/>
                                  </m:rPr>
                                  <a:rPr kumimoji="1" lang="en-US" altLang="ja-JP" sz="2400" b="0" i="1" smtClean="0">
                                    <a:latin typeface="Cambria Math" panose="02040503050406030204" pitchFamily="18" charset="0"/>
                                  </a:rPr>
                                  <m:t>𝑥</m:t>
                                </m:r>
                              </m:e>
                            </m:mr>
                            <m:mr>
                              <m:e>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𝑥</m:t>
                                    </m:r>
                                  </m:e>
                                </m:acc>
                              </m:e>
                            </m:mr>
                          </m:m>
                        </m:e>
                      </m:d>
                    </m:oMath>
                  </m:oMathPara>
                </a14:m>
                <a:endParaRPr kumimoji="1" lang="ja-JP" altLang="en-US" sz="2400" dirty="0"/>
              </a:p>
            </p:txBody>
          </p:sp>
        </mc:Choice>
        <mc:Fallback xmlns="">
          <p:sp>
            <p:nvSpPr>
              <p:cNvPr id="8" name="テキスト ボックス 7">
                <a:extLst>
                  <a:ext uri="{FF2B5EF4-FFF2-40B4-BE49-F238E27FC236}">
                    <a16:creationId xmlns:a16="http://schemas.microsoft.com/office/drawing/2014/main" id="{1FED62F4-9B10-4A9F-92ED-62AB2F61E21F}"/>
                  </a:ext>
                </a:extLst>
              </p:cNvPr>
              <p:cNvSpPr txBox="1">
                <a:spLocks noRot="1" noChangeAspect="1" noMove="1" noResize="1" noEditPoints="1" noAdjustHandles="1" noChangeArrowheads="1" noChangeShapeType="1" noTextEdit="1"/>
              </p:cNvSpPr>
              <p:nvPr/>
            </p:nvSpPr>
            <p:spPr>
              <a:xfrm>
                <a:off x="2716908" y="4068105"/>
                <a:ext cx="3710183" cy="678071"/>
              </a:xfrm>
              <a:prstGeom prst="rect">
                <a:avLst/>
              </a:prstGeom>
              <a:blipFill>
                <a:blip r:embed="rId4"/>
                <a:stretch>
                  <a:fillRect/>
                </a:stretch>
              </a:blipFill>
            </p:spPr>
            <p:txBody>
              <a:bodyPr/>
              <a:lstStyle/>
              <a:p>
                <a:r>
                  <a:rPr lang="ja-JP" altLang="en-US">
                    <a:noFill/>
                  </a:rPr>
                  <a:t> </a:t>
                </a:r>
              </a:p>
            </p:txBody>
          </p:sp>
        </mc:Fallback>
      </mc:AlternateContent>
      <p:sp>
        <p:nvSpPr>
          <p:cNvPr id="9" name="コンテンツ プレースホルダー 2">
            <a:extLst>
              <a:ext uri="{FF2B5EF4-FFF2-40B4-BE49-F238E27FC236}">
                <a16:creationId xmlns:a16="http://schemas.microsoft.com/office/drawing/2014/main" id="{BADF7DAA-D017-4FDA-8FFA-F93587650714}"/>
              </a:ext>
            </a:extLst>
          </p:cNvPr>
          <p:cNvSpPr txBox="1">
            <a:spLocks/>
          </p:cNvSpPr>
          <p:nvPr/>
        </p:nvSpPr>
        <p:spPr>
          <a:xfrm>
            <a:off x="822959" y="5173434"/>
            <a:ext cx="7543801" cy="4476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この連立微分方程式を</a:t>
            </a:r>
            <a:r>
              <a:rPr lang="en-US" altLang="ja-JP" dirty="0"/>
              <a:t>Runge-</a:t>
            </a:r>
            <a:r>
              <a:rPr lang="en-US" altLang="ja-JP" dirty="0" err="1"/>
              <a:t>Kutta</a:t>
            </a:r>
            <a:r>
              <a:rPr lang="ja-JP" altLang="en-US" dirty="0"/>
              <a:t>法で計算する。</a:t>
            </a:r>
          </a:p>
        </p:txBody>
      </p:sp>
    </p:spTree>
    <p:extLst>
      <p:ext uri="{BB962C8B-B14F-4D97-AF65-F5344CB8AC3E}">
        <p14:creationId xmlns:p14="http://schemas.microsoft.com/office/powerpoint/2010/main" val="2655477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107A6B-2FE3-4B26-8A54-862E76A9B896}"/>
              </a:ext>
            </a:extLst>
          </p:cNvPr>
          <p:cNvSpPr>
            <a:spLocks noGrp="1"/>
          </p:cNvSpPr>
          <p:nvPr>
            <p:ph type="title"/>
          </p:nvPr>
        </p:nvSpPr>
        <p:spPr/>
        <p:txBody>
          <a:bodyPr/>
          <a:lstStyle/>
          <a:p>
            <a:r>
              <a:rPr kumimoji="1" lang="ja-JP" altLang="en-US" dirty="0"/>
              <a:t>モデリング</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FE74CDB7-1642-4F86-8033-748A4638182C}"/>
                  </a:ext>
                </a:extLst>
              </p:cNvPr>
              <p:cNvSpPr txBox="1"/>
              <p:nvPr/>
            </p:nvSpPr>
            <p:spPr>
              <a:xfrm>
                <a:off x="3097398" y="1885626"/>
                <a:ext cx="2994922" cy="678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𝐴</m:t>
                      </m:r>
                      <m:r>
                        <a:rPr kumimoji="1" lang="en-US" altLang="ja-JP" sz="2400" b="0" i="1" smtClean="0">
                          <a:latin typeface="Cambria Math" panose="02040503050406030204" pitchFamily="18" charset="0"/>
                        </a:rPr>
                        <m:t>=</m:t>
                      </m:r>
                      <m:d>
                        <m:dPr>
                          <m:begChr m:val="["/>
                          <m:endChr m:val="]"/>
                          <m:ctrlPr>
                            <a:rPr kumimoji="1" lang="en-US" altLang="ja-JP" sz="2400" i="1">
                              <a:latin typeface="Cambria Math" panose="02040503050406030204" pitchFamily="18" charset="0"/>
                            </a:rPr>
                          </m:ctrlPr>
                        </m:dPr>
                        <m:e>
                          <m:m>
                            <m:mPr>
                              <m:mcs>
                                <m:mc>
                                  <m:mcPr>
                                    <m:count m:val="2"/>
                                    <m:mcJc m:val="center"/>
                                  </m:mcPr>
                                </m:mc>
                              </m:mcs>
                              <m:ctrlPr>
                                <a:rPr kumimoji="1" lang="en-US" altLang="ja-JP" sz="2400" i="1">
                                  <a:latin typeface="Cambria Math" panose="02040503050406030204" pitchFamily="18" charset="0"/>
                                </a:rPr>
                              </m:ctrlPr>
                            </m:mPr>
                            <m:mr>
                              <m:e>
                                <m:r>
                                  <m:rPr>
                                    <m:brk m:alnAt="7"/>
                                  </m:rPr>
                                  <a:rPr kumimoji="1" lang="en-US" altLang="ja-JP" sz="2400" i="1">
                                    <a:latin typeface="Cambria Math" panose="02040503050406030204" pitchFamily="18" charset="0"/>
                                  </a:rPr>
                                  <m:t>0</m:t>
                                </m:r>
                              </m:e>
                              <m:e>
                                <m:r>
                                  <a:rPr kumimoji="1" lang="en-US" altLang="ja-JP" sz="2400" i="1">
                                    <a:latin typeface="Cambria Math" panose="02040503050406030204" pitchFamily="18" charset="0"/>
                                  </a:rPr>
                                  <m:t>1</m:t>
                                </m:r>
                              </m:e>
                            </m:mr>
                            <m:mr>
                              <m:e>
                                <m:r>
                                  <a:rPr kumimoji="1" lang="en-US" altLang="ja-JP" sz="2400" i="1">
                                    <a:latin typeface="Cambria Math" panose="02040503050406030204" pitchFamily="18" charset="0"/>
                                  </a:rPr>
                                  <m:t>−</m:t>
                                </m:r>
                                <m:r>
                                  <a:rPr kumimoji="1" lang="en-US" altLang="ja-JP" sz="2400" i="1">
                                    <a:latin typeface="Cambria Math" panose="02040503050406030204" pitchFamily="18" charset="0"/>
                                  </a:rPr>
                                  <m:t>𝑘</m:t>
                                </m:r>
                                <m:r>
                                  <a:rPr kumimoji="1" lang="en-US" altLang="ja-JP" sz="2400" i="1">
                                    <a:latin typeface="Cambria Math" panose="02040503050406030204" pitchFamily="18" charset="0"/>
                                  </a:rPr>
                                  <m:t>/</m:t>
                                </m:r>
                                <m:r>
                                  <a:rPr kumimoji="1" lang="en-US" altLang="ja-JP" sz="2400" i="1">
                                    <a:latin typeface="Cambria Math" panose="02040503050406030204" pitchFamily="18" charset="0"/>
                                  </a:rPr>
                                  <m:t>𝑚</m:t>
                                </m:r>
                              </m:e>
                              <m:e>
                                <m:r>
                                  <a:rPr kumimoji="1" lang="en-US" altLang="ja-JP" sz="2400" i="1">
                                    <a:latin typeface="Cambria Math" panose="02040503050406030204" pitchFamily="18" charset="0"/>
                                  </a:rPr>
                                  <m:t>−2</m:t>
                                </m:r>
                                <m:r>
                                  <a:rPr kumimoji="1" lang="en-US" altLang="ja-JP" sz="2400" i="1">
                                    <a:latin typeface="Cambria Math" panose="02040503050406030204" pitchFamily="18" charset="0"/>
                                  </a:rPr>
                                  <m:t>𝑐</m:t>
                                </m:r>
                                <m:r>
                                  <a:rPr kumimoji="1" lang="en-US" altLang="ja-JP" sz="2400" i="1">
                                    <a:latin typeface="Cambria Math" panose="02040503050406030204" pitchFamily="18" charset="0"/>
                                  </a:rPr>
                                  <m:t>/</m:t>
                                </m:r>
                                <m:r>
                                  <a:rPr kumimoji="1" lang="en-US" altLang="ja-JP" sz="2400" i="1">
                                    <a:latin typeface="Cambria Math" panose="02040503050406030204" pitchFamily="18" charset="0"/>
                                  </a:rPr>
                                  <m:t>𝑚</m:t>
                                </m:r>
                              </m:e>
                            </m:mr>
                          </m:m>
                        </m:e>
                      </m:d>
                    </m:oMath>
                  </m:oMathPara>
                </a14:m>
                <a:endParaRPr kumimoji="1" lang="ja-JP" altLang="en-US" sz="2400" dirty="0"/>
              </a:p>
            </p:txBody>
          </p:sp>
        </mc:Choice>
        <mc:Fallback xmlns="">
          <p:sp>
            <p:nvSpPr>
              <p:cNvPr id="6" name="テキスト ボックス 5">
                <a:extLst>
                  <a:ext uri="{FF2B5EF4-FFF2-40B4-BE49-F238E27FC236}">
                    <a16:creationId xmlns:a16="http://schemas.microsoft.com/office/drawing/2014/main" id="{FE74CDB7-1642-4F86-8033-748A4638182C}"/>
                  </a:ext>
                </a:extLst>
              </p:cNvPr>
              <p:cNvSpPr txBox="1">
                <a:spLocks noRot="1" noChangeAspect="1" noMove="1" noResize="1" noEditPoints="1" noAdjustHandles="1" noChangeArrowheads="1" noChangeShapeType="1" noTextEdit="1"/>
              </p:cNvSpPr>
              <p:nvPr/>
            </p:nvSpPr>
            <p:spPr>
              <a:xfrm>
                <a:off x="3097398" y="1885626"/>
                <a:ext cx="2994922" cy="678071"/>
              </a:xfrm>
              <a:prstGeom prst="rect">
                <a:avLst/>
              </a:prstGeom>
              <a:blipFill>
                <a:blip r:embed="rId2"/>
                <a:stretch>
                  <a:fillRect/>
                </a:stretch>
              </a:blipFill>
            </p:spPr>
            <p:txBody>
              <a:bodyPr/>
              <a:lstStyle/>
              <a:p>
                <a:r>
                  <a:rPr lang="ja-JP" altLang="en-US">
                    <a:noFill/>
                  </a:rPr>
                  <a:t> </a:t>
                </a:r>
              </a:p>
            </p:txBody>
          </p:sp>
        </mc:Fallback>
      </mc:AlternateContent>
      <p:sp>
        <p:nvSpPr>
          <p:cNvPr id="9" name="コンテンツ プレースホルダー 2">
            <a:extLst>
              <a:ext uri="{FF2B5EF4-FFF2-40B4-BE49-F238E27FC236}">
                <a16:creationId xmlns:a16="http://schemas.microsoft.com/office/drawing/2014/main" id="{BADF7DAA-D017-4FDA-8FFA-F93587650714}"/>
              </a:ext>
            </a:extLst>
          </p:cNvPr>
          <p:cNvSpPr txBox="1">
            <a:spLocks/>
          </p:cNvSpPr>
          <p:nvPr/>
        </p:nvSpPr>
        <p:spPr>
          <a:xfrm>
            <a:off x="822960" y="3552234"/>
            <a:ext cx="7543801" cy="102713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となるので</a:t>
            </a:r>
            <a:endParaRPr lang="en-US" altLang="ja-JP" dirty="0"/>
          </a:p>
          <a:p>
            <a:r>
              <a:rPr lang="ja-JP" altLang="en-US" dirty="0"/>
              <a:t>この連立微分方程式を</a:t>
            </a:r>
            <a:r>
              <a:rPr lang="en-US" altLang="ja-JP" dirty="0"/>
              <a:t>Runge-</a:t>
            </a:r>
            <a:r>
              <a:rPr lang="en-US" altLang="ja-JP" dirty="0" err="1"/>
              <a:t>Kutta</a:t>
            </a:r>
            <a:r>
              <a:rPr lang="ja-JP" altLang="en-US" dirty="0"/>
              <a:t>法で計算する。</a:t>
            </a:r>
          </a:p>
        </p:txBody>
      </p:sp>
      <p:sp>
        <p:nvSpPr>
          <p:cNvPr id="11" name="コンテンツ プレースホルダー 2">
            <a:extLst>
              <a:ext uri="{FF2B5EF4-FFF2-40B4-BE49-F238E27FC236}">
                <a16:creationId xmlns:a16="http://schemas.microsoft.com/office/drawing/2014/main" id="{F28D2F9D-B6ED-4874-A766-E3E4046AFF3B}"/>
              </a:ext>
            </a:extLst>
          </p:cNvPr>
          <p:cNvSpPr txBox="1">
            <a:spLocks/>
          </p:cNvSpPr>
          <p:nvPr/>
        </p:nvSpPr>
        <p:spPr>
          <a:xfrm>
            <a:off x="800098" y="2566075"/>
            <a:ext cx="7543801" cy="4476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とすると、</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95DA6C3A-91C5-4A86-BC21-D744C3F01285}"/>
                  </a:ext>
                </a:extLst>
              </p:cNvPr>
              <p:cNvSpPr txBox="1"/>
              <p:nvPr/>
            </p:nvSpPr>
            <p:spPr>
              <a:xfrm>
                <a:off x="4072536" y="2874489"/>
                <a:ext cx="1020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1" i="1">
                              <a:latin typeface="Cambria Math" panose="02040503050406030204" pitchFamily="18" charset="0"/>
                            </a:rPr>
                            <m:t>𝒙</m:t>
                          </m:r>
                        </m:e>
                      </m:acc>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𝐴</m:t>
                      </m:r>
                      <m:r>
                        <a:rPr kumimoji="1" lang="en-US" altLang="ja-JP" sz="2400" b="1" i="1">
                          <a:latin typeface="Cambria Math" panose="02040503050406030204" pitchFamily="18" charset="0"/>
                        </a:rPr>
                        <m:t>𝒙</m:t>
                      </m:r>
                    </m:oMath>
                  </m:oMathPara>
                </a14:m>
                <a:endParaRPr kumimoji="1" lang="ja-JP" altLang="en-US" sz="2400" dirty="0"/>
              </a:p>
            </p:txBody>
          </p:sp>
        </mc:Choice>
        <mc:Fallback xmlns="">
          <p:sp>
            <p:nvSpPr>
              <p:cNvPr id="12" name="テキスト ボックス 11">
                <a:extLst>
                  <a:ext uri="{FF2B5EF4-FFF2-40B4-BE49-F238E27FC236}">
                    <a16:creationId xmlns:a16="http://schemas.microsoft.com/office/drawing/2014/main" id="{95DA6C3A-91C5-4A86-BC21-D744C3F01285}"/>
                  </a:ext>
                </a:extLst>
              </p:cNvPr>
              <p:cNvSpPr txBox="1">
                <a:spLocks noRot="1" noChangeAspect="1" noMove="1" noResize="1" noEditPoints="1" noAdjustHandles="1" noChangeArrowheads="1" noChangeShapeType="1" noTextEdit="1"/>
              </p:cNvSpPr>
              <p:nvPr/>
            </p:nvSpPr>
            <p:spPr>
              <a:xfrm>
                <a:off x="4072536" y="2874489"/>
                <a:ext cx="1020536" cy="369332"/>
              </a:xfrm>
              <a:prstGeom prst="rect">
                <a:avLst/>
              </a:prstGeom>
              <a:blipFill>
                <a:blip r:embed="rId3"/>
                <a:stretch>
                  <a:fillRect l="-4192" t="-6667" r="-4192"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0084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0CBFF4-4643-4433-A9F0-09CC1FBAD1B1}"/>
              </a:ext>
            </a:extLst>
          </p:cNvPr>
          <p:cNvSpPr>
            <a:spLocks noGrp="1"/>
          </p:cNvSpPr>
          <p:nvPr>
            <p:ph type="title"/>
          </p:nvPr>
        </p:nvSpPr>
        <p:spPr/>
        <p:txBody>
          <a:bodyPr/>
          <a:lstStyle/>
          <a:p>
            <a:r>
              <a:rPr kumimoji="1" lang="ja-JP" altLang="en-US" dirty="0"/>
              <a:t>実験</a:t>
            </a:r>
          </a:p>
        </p:txBody>
      </p:sp>
      <p:sp>
        <p:nvSpPr>
          <p:cNvPr id="3" name="コンテンツ プレースホルダー 2">
            <a:extLst>
              <a:ext uri="{FF2B5EF4-FFF2-40B4-BE49-F238E27FC236}">
                <a16:creationId xmlns:a16="http://schemas.microsoft.com/office/drawing/2014/main" id="{2A0D9350-E703-42AD-873F-B6D13F0824DC}"/>
              </a:ext>
            </a:extLst>
          </p:cNvPr>
          <p:cNvSpPr>
            <a:spLocks noGrp="1"/>
          </p:cNvSpPr>
          <p:nvPr>
            <p:ph idx="1"/>
          </p:nvPr>
        </p:nvSpPr>
        <p:spPr/>
        <p:txBody>
          <a:bodyPr>
            <a:normAutofit/>
          </a:bodyPr>
          <a:lstStyle/>
          <a:p>
            <a:pPr>
              <a:buFont typeface="Wingdings" panose="05000000000000000000" pitchFamily="2" charset="2"/>
              <a:buChar char="l"/>
            </a:pPr>
            <a:r>
              <a:rPr kumimoji="1" lang="ja-JP" altLang="en-US" sz="2400" dirty="0"/>
              <a:t>以下の条件で実験を行った。</a:t>
            </a:r>
            <a:endParaRPr kumimoji="1" lang="en-US" altLang="ja-JP" sz="2400" dirty="0"/>
          </a:p>
          <a:p>
            <a:pPr lvl="1">
              <a:buFont typeface="Wingdings" panose="05000000000000000000" pitchFamily="2" charset="2"/>
              <a:buChar char="l"/>
            </a:pPr>
            <a:r>
              <a:rPr kumimoji="1" lang="en-US" altLang="ja-JP" sz="2000" dirty="0"/>
              <a:t>C=1</a:t>
            </a:r>
          </a:p>
          <a:p>
            <a:pPr lvl="1">
              <a:buFont typeface="Wingdings" panose="05000000000000000000" pitchFamily="2" charset="2"/>
              <a:buChar char="l"/>
            </a:pPr>
            <a:r>
              <a:rPr lang="en-US" altLang="ja-JP" sz="2000" dirty="0"/>
              <a:t>K=25</a:t>
            </a:r>
          </a:p>
          <a:p>
            <a:pPr lvl="1">
              <a:buFont typeface="Wingdings" panose="05000000000000000000" pitchFamily="2" charset="2"/>
              <a:buChar char="l"/>
            </a:pPr>
            <a:r>
              <a:rPr lang="en-US" altLang="ja-JP" sz="2000" dirty="0"/>
              <a:t>T=0</a:t>
            </a:r>
            <a:r>
              <a:rPr lang="ja-JP" altLang="en-US" sz="2000" dirty="0"/>
              <a:t>のとき</a:t>
            </a:r>
            <a:r>
              <a:rPr lang="en-US" altLang="ja-JP" sz="2000" dirty="0"/>
              <a:t>x=0</a:t>
            </a:r>
          </a:p>
          <a:p>
            <a:pPr lvl="1">
              <a:buFont typeface="Wingdings" panose="05000000000000000000" pitchFamily="2" charset="2"/>
              <a:buChar char="l"/>
            </a:pPr>
            <a:r>
              <a:rPr lang="en-US" altLang="ja-JP" sz="2000" dirty="0"/>
              <a:t>T=0</a:t>
            </a:r>
            <a:r>
              <a:rPr lang="ja-JP" altLang="en-US" sz="2000" dirty="0"/>
              <a:t>のとき</a:t>
            </a:r>
            <a:r>
              <a:rPr lang="en-US" altLang="ja-JP" sz="2000" dirty="0"/>
              <a:t>v=2</a:t>
            </a:r>
          </a:p>
          <a:p>
            <a:pPr>
              <a:buFont typeface="Wingdings" panose="05000000000000000000" pitchFamily="2" charset="2"/>
              <a:buChar char="l"/>
            </a:pPr>
            <a:r>
              <a:rPr kumimoji="1" lang="en-US" altLang="ja-JP" sz="2400" dirty="0"/>
              <a:t>Runge-</a:t>
            </a:r>
            <a:r>
              <a:rPr kumimoji="1" lang="en-US" altLang="ja-JP" sz="2400" dirty="0" err="1"/>
              <a:t>Kutta</a:t>
            </a:r>
            <a:r>
              <a:rPr kumimoji="1" lang="ja-JP" altLang="en-US" sz="2400" dirty="0"/>
              <a:t>法は</a:t>
            </a:r>
            <a:r>
              <a:rPr kumimoji="1" lang="en-US" altLang="ja-JP" sz="2400" dirty="0"/>
              <a:t>python</a:t>
            </a:r>
            <a:r>
              <a:rPr kumimoji="1" lang="ja-JP" altLang="en-US" sz="2400" dirty="0"/>
              <a:t>でプログラミング</a:t>
            </a:r>
            <a:endParaRPr kumimoji="1" lang="en-US" altLang="ja-JP" sz="2400" dirty="0"/>
          </a:p>
          <a:p>
            <a:pPr lvl="1">
              <a:buFont typeface="Wingdings" panose="05000000000000000000" pitchFamily="2" charset="2"/>
              <a:buChar char="l"/>
            </a:pPr>
            <a:r>
              <a:rPr kumimoji="1" lang="en-US" altLang="ja-JP" sz="2000" dirty="0"/>
              <a:t>h=0.1, 0.05</a:t>
            </a:r>
            <a:r>
              <a:rPr kumimoji="1" lang="ja-JP" altLang="en-US" sz="2000" dirty="0"/>
              <a:t>で実行</a:t>
            </a:r>
            <a:r>
              <a:rPr kumimoji="1" lang="en-US" altLang="ja-JP" sz="2000" dirty="0"/>
              <a:t> </a:t>
            </a:r>
          </a:p>
          <a:p>
            <a:pPr lvl="1">
              <a:buFont typeface="Wingdings" panose="05000000000000000000" pitchFamily="2" charset="2"/>
              <a:buChar char="l"/>
            </a:pPr>
            <a:endParaRPr kumimoji="1" lang="ja-JP" altLang="en-US" sz="2000" dirty="0"/>
          </a:p>
        </p:txBody>
      </p:sp>
    </p:spTree>
    <p:extLst>
      <p:ext uri="{BB962C8B-B14F-4D97-AF65-F5344CB8AC3E}">
        <p14:creationId xmlns:p14="http://schemas.microsoft.com/office/powerpoint/2010/main" val="2417667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8BD062-2603-4B46-8340-C0EB1425A2A3}"/>
              </a:ext>
            </a:extLst>
          </p:cNvPr>
          <p:cNvSpPr>
            <a:spLocks noGrp="1"/>
          </p:cNvSpPr>
          <p:nvPr>
            <p:ph type="title"/>
          </p:nvPr>
        </p:nvSpPr>
        <p:spPr/>
        <p:txBody>
          <a:bodyPr/>
          <a:lstStyle/>
          <a:p>
            <a:r>
              <a:rPr kumimoji="1" lang="ja-JP" altLang="en-US" dirty="0"/>
              <a:t>結果</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40EE6196-EABC-46B3-903E-6CAB4CED6DA0}"/>
                  </a:ext>
                </a:extLst>
              </p:cNvPr>
              <p:cNvSpPr txBox="1"/>
              <p:nvPr/>
            </p:nvSpPr>
            <p:spPr>
              <a:xfrm>
                <a:off x="822960" y="1737361"/>
                <a:ext cx="2425664" cy="461665"/>
              </a:xfrm>
              <a:prstGeom prst="rect">
                <a:avLst/>
              </a:prstGeom>
              <a:noFill/>
            </p:spPr>
            <p:txBody>
              <a:bodyPr wrap="none" rtlCol="0">
                <a:spAutoFit/>
              </a:bodyPr>
              <a:lstStyle/>
              <a:p>
                <a:r>
                  <a:rPr kumimoji="1" lang="ja-JP" altLang="en-US" sz="2400" dirty="0"/>
                  <a:t>解を</a:t>
                </a:r>
                <a14:m>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i="1" smtClean="0">
                            <a:latin typeface="Cambria Math" panose="02040503050406030204" pitchFamily="18" charset="0"/>
                          </a:rPr>
                          <m:t>𝑒</m:t>
                        </m:r>
                      </m:e>
                      <m:sup>
                        <m:r>
                          <a:rPr kumimoji="1" lang="en-US" altLang="ja-JP" sz="2400" i="1">
                            <a:latin typeface="Cambria Math" panose="02040503050406030204" pitchFamily="18" charset="0"/>
                            <a:ea typeface="Cambria Math" panose="02040503050406030204" pitchFamily="18" charset="0"/>
                          </a:rPr>
                          <m:t>𝜌</m:t>
                        </m:r>
                        <m:r>
                          <a:rPr kumimoji="1" lang="en-US" altLang="ja-JP" sz="2400" i="1" smtClean="0">
                            <a:latin typeface="Cambria Math" panose="02040503050406030204" pitchFamily="18" charset="0"/>
                          </a:rPr>
                          <m:t>𝑡</m:t>
                        </m:r>
                      </m:sup>
                    </m:sSup>
                  </m:oMath>
                </a14:m>
                <a:r>
                  <a:rPr kumimoji="1" lang="ja-JP" altLang="en-US" sz="2400" dirty="0"/>
                  <a:t>とすると、</a:t>
                </a:r>
              </a:p>
            </p:txBody>
          </p:sp>
        </mc:Choice>
        <mc:Fallback xmlns="">
          <p:sp>
            <p:nvSpPr>
              <p:cNvPr id="4" name="テキスト ボックス 3">
                <a:extLst>
                  <a:ext uri="{FF2B5EF4-FFF2-40B4-BE49-F238E27FC236}">
                    <a16:creationId xmlns:a16="http://schemas.microsoft.com/office/drawing/2014/main" id="{40EE6196-EABC-46B3-903E-6CAB4CED6DA0}"/>
                  </a:ext>
                </a:extLst>
              </p:cNvPr>
              <p:cNvSpPr txBox="1">
                <a:spLocks noRot="1" noChangeAspect="1" noMove="1" noResize="1" noEditPoints="1" noAdjustHandles="1" noChangeArrowheads="1" noChangeShapeType="1" noTextEdit="1"/>
              </p:cNvSpPr>
              <p:nvPr/>
            </p:nvSpPr>
            <p:spPr>
              <a:xfrm>
                <a:off x="822960" y="1737361"/>
                <a:ext cx="2425664" cy="461665"/>
              </a:xfrm>
              <a:prstGeom prst="rect">
                <a:avLst/>
              </a:prstGeom>
              <a:blipFill>
                <a:blip r:embed="rId2"/>
                <a:stretch>
                  <a:fillRect l="-3769" t="-15789" r="-2513" b="-2368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CFF9EE8-FBAC-45CA-BC32-25C4CD5C92A4}"/>
                  </a:ext>
                </a:extLst>
              </p:cNvPr>
              <p:cNvSpPr txBox="1"/>
              <p:nvPr/>
            </p:nvSpPr>
            <p:spPr>
              <a:xfrm>
                <a:off x="2946170" y="2199026"/>
                <a:ext cx="32516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i="1" smtClean="0">
                              <a:latin typeface="Cambria Math" panose="02040503050406030204" pitchFamily="18" charset="0"/>
                            </a:rPr>
                            <m:t>𝑒</m:t>
                          </m:r>
                        </m:e>
                        <m:sup>
                          <m:r>
                            <a:rPr kumimoji="1" lang="en-US" altLang="ja-JP" sz="2400" i="1">
                              <a:latin typeface="Cambria Math" panose="02040503050406030204" pitchFamily="18" charset="0"/>
                              <a:ea typeface="Cambria Math" panose="02040503050406030204" pitchFamily="18" charset="0"/>
                            </a:rPr>
                            <m:t>𝜌</m:t>
                          </m:r>
                          <m:r>
                            <a:rPr kumimoji="1" lang="en-US" altLang="ja-JP" sz="2400" i="1" smtClean="0">
                              <a:latin typeface="Cambria Math" panose="02040503050406030204" pitchFamily="18" charset="0"/>
                            </a:rPr>
                            <m:t>𝑡</m:t>
                          </m:r>
                        </m:sup>
                      </m:sSup>
                      <m:d>
                        <m:dPr>
                          <m:ctrlPr>
                            <a:rPr kumimoji="1" lang="en-US" altLang="ja-JP" sz="2400" b="0" i="1" smtClean="0">
                              <a:latin typeface="Cambria Math" panose="02040503050406030204" pitchFamily="18" charset="0"/>
                            </a:rPr>
                          </m:ctrlPr>
                        </m:dPr>
                        <m:e>
                          <m:sSup>
                            <m:sSupPr>
                              <m:ctrlPr>
                                <a:rPr kumimoji="1" lang="en-US" altLang="ja-JP" sz="2400" b="0" i="1" smtClean="0">
                                  <a:latin typeface="Cambria Math" panose="02040503050406030204" pitchFamily="18" charset="0"/>
                                </a:rPr>
                              </m:ctrlPr>
                            </m:sSupPr>
                            <m:e>
                              <m:r>
                                <a:rPr kumimoji="1" lang="en-US" altLang="ja-JP" sz="2400" i="1">
                                  <a:latin typeface="Cambria Math" panose="02040503050406030204" pitchFamily="18" charset="0"/>
                                  <a:ea typeface="Cambria Math" panose="02040503050406030204" pitchFamily="18" charset="0"/>
                                </a:rPr>
                                <m:t>𝜌</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+2</m:t>
                          </m:r>
                          <m:r>
                            <a:rPr kumimoji="1" lang="en-US" altLang="ja-JP" sz="2400" i="1">
                              <a:latin typeface="Cambria Math" panose="02040503050406030204" pitchFamily="18" charset="0"/>
                              <a:ea typeface="Cambria Math" panose="02040503050406030204" pitchFamily="18" charset="0"/>
                            </a:rPr>
                            <m:t>𝜌</m:t>
                          </m:r>
                          <m:r>
                            <a:rPr kumimoji="1" lang="en-US" altLang="ja-JP" sz="2400" b="0" i="1" smtClean="0">
                              <a:latin typeface="Cambria Math" panose="02040503050406030204" pitchFamily="18" charset="0"/>
                              <a:ea typeface="Cambria Math" panose="02040503050406030204" pitchFamily="18" charset="0"/>
                            </a:rPr>
                            <m:t>+25</m:t>
                          </m:r>
                        </m:e>
                      </m:d>
                      <m:r>
                        <a:rPr kumimoji="1" lang="en-US" altLang="ja-JP" sz="2400" b="0" i="0" smtClean="0">
                          <a:latin typeface="Cambria Math" panose="02040503050406030204" pitchFamily="18" charset="0"/>
                        </a:rPr>
                        <m:t>=0</m:t>
                      </m:r>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6CFF9EE8-FBAC-45CA-BC32-25C4CD5C92A4}"/>
                  </a:ext>
                </a:extLst>
              </p:cNvPr>
              <p:cNvSpPr txBox="1">
                <a:spLocks noRot="1" noChangeAspect="1" noMove="1" noResize="1" noEditPoints="1" noAdjustHandles="1" noChangeArrowheads="1" noChangeShapeType="1" noTextEdit="1"/>
              </p:cNvSpPr>
              <p:nvPr/>
            </p:nvSpPr>
            <p:spPr>
              <a:xfrm>
                <a:off x="2946170" y="2199026"/>
                <a:ext cx="3251659" cy="461665"/>
              </a:xfrm>
              <a:prstGeom prst="rect">
                <a:avLst/>
              </a:prstGeom>
              <a:blipFill>
                <a:blip r:embed="rId3"/>
                <a:stretch>
                  <a:fillRect b="-1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FD1F636B-B0BC-4AAB-B58F-AA27629E232A}"/>
                  </a:ext>
                </a:extLst>
              </p:cNvPr>
              <p:cNvSpPr/>
              <p:nvPr/>
            </p:nvSpPr>
            <p:spPr>
              <a:xfrm>
                <a:off x="3472181" y="2660691"/>
                <a:ext cx="2245358" cy="5052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𝜌</m:t>
                      </m:r>
                      <m:r>
                        <a:rPr kumimoji="1" lang="en-US" altLang="ja-JP" sz="2400" b="0" i="1" smtClean="0">
                          <a:latin typeface="Cambria Math" panose="02040503050406030204" pitchFamily="18" charset="0"/>
                          <a:ea typeface="Cambria Math" panose="02040503050406030204" pitchFamily="18" charset="0"/>
                        </a:rPr>
                        <m:t>=−1±2</m:t>
                      </m:r>
                      <m:rad>
                        <m:radPr>
                          <m:degHide m:val="on"/>
                          <m:ctrlPr>
                            <a:rPr kumimoji="1" lang="en-US" altLang="ja-JP" sz="2400" b="0" i="1" smtClean="0">
                              <a:latin typeface="Cambria Math" panose="02040503050406030204" pitchFamily="18" charset="0"/>
                              <a:ea typeface="Cambria Math" panose="02040503050406030204" pitchFamily="18" charset="0"/>
                            </a:rPr>
                          </m:ctrlPr>
                        </m:radPr>
                        <m:deg/>
                        <m:e>
                          <m:r>
                            <a:rPr kumimoji="1" lang="en-US" altLang="ja-JP" sz="2400" b="0" i="1" smtClean="0">
                              <a:latin typeface="Cambria Math" panose="02040503050406030204" pitchFamily="18" charset="0"/>
                              <a:ea typeface="Cambria Math" panose="02040503050406030204" pitchFamily="18" charset="0"/>
                            </a:rPr>
                            <m:t>6</m:t>
                          </m:r>
                        </m:e>
                      </m:rad>
                      <m:r>
                        <a:rPr kumimoji="1" lang="en-US" altLang="ja-JP" sz="2400" b="0" i="1" smtClean="0">
                          <a:latin typeface="Cambria Math" panose="02040503050406030204" pitchFamily="18" charset="0"/>
                          <a:ea typeface="Cambria Math" panose="02040503050406030204" pitchFamily="18" charset="0"/>
                        </a:rPr>
                        <m:t>𝑖</m:t>
                      </m:r>
                    </m:oMath>
                  </m:oMathPara>
                </a14:m>
                <a:endParaRPr lang="ja-JP" altLang="en-US" sz="2400" dirty="0"/>
              </a:p>
            </p:txBody>
          </p:sp>
        </mc:Choice>
        <mc:Fallback xmlns="">
          <p:sp>
            <p:nvSpPr>
              <p:cNvPr id="8" name="正方形/長方形 7">
                <a:extLst>
                  <a:ext uri="{FF2B5EF4-FFF2-40B4-BE49-F238E27FC236}">
                    <a16:creationId xmlns:a16="http://schemas.microsoft.com/office/drawing/2014/main" id="{FD1F636B-B0BC-4AAB-B58F-AA27629E232A}"/>
                  </a:ext>
                </a:extLst>
              </p:cNvPr>
              <p:cNvSpPr>
                <a:spLocks noRot="1" noChangeAspect="1" noMove="1" noResize="1" noEditPoints="1" noAdjustHandles="1" noChangeArrowheads="1" noChangeShapeType="1" noTextEdit="1"/>
              </p:cNvSpPr>
              <p:nvPr/>
            </p:nvSpPr>
            <p:spPr>
              <a:xfrm>
                <a:off x="3472181" y="2660691"/>
                <a:ext cx="2245358" cy="50520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207A67F-D2EA-4B4F-A638-99CB3A1978AF}"/>
                  </a:ext>
                </a:extLst>
              </p:cNvPr>
              <p:cNvSpPr txBox="1"/>
              <p:nvPr/>
            </p:nvSpPr>
            <p:spPr>
              <a:xfrm>
                <a:off x="822960" y="3122356"/>
                <a:ext cx="5426164" cy="47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ja-JP" altLang="en-US" sz="2400" dirty="0">
                          <a:latin typeface="Cambria Math" panose="02040503050406030204" pitchFamily="18" charset="0"/>
                        </a:rPr>
                        <m:t>オイラーの公式</m:t>
                      </m:r>
                      <m:sSup>
                        <m:sSupPr>
                          <m:ctrlPr>
                            <a:rPr kumimoji="1" lang="en-US" altLang="ja-JP" sz="2400" i="1" smtClean="0">
                              <a:latin typeface="Cambria Math" panose="02040503050406030204" pitchFamily="18" charset="0"/>
                            </a:rPr>
                          </m:ctrlPr>
                        </m:sSupPr>
                        <m:e>
                          <m:r>
                            <a:rPr kumimoji="1" lang="en-US" altLang="ja-JP" sz="2400" i="1" smtClean="0">
                              <a:latin typeface="Cambria Math" panose="02040503050406030204" pitchFamily="18" charset="0"/>
                            </a:rPr>
                            <m:t>𝑒</m:t>
                          </m:r>
                        </m:e>
                        <m:sup>
                          <m:r>
                            <a:rPr kumimoji="1" lang="en-US" altLang="ja-JP" sz="2400" b="0" i="1" smtClean="0">
                              <a:latin typeface="Cambria Math" panose="02040503050406030204" pitchFamily="18" charset="0"/>
                            </a:rPr>
                            <m:t>𝑖𝑥</m:t>
                          </m:r>
                        </m:sup>
                      </m:sSup>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𝑐𝑜𝑠𝑥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𝑖𝑠𝑖𝑛𝑥</m:t>
                      </m:r>
                      <m:r>
                        <a:rPr kumimoji="1" lang="ja-JP" altLang="en-US" sz="2400" i="1">
                          <a:latin typeface="Cambria Math" panose="02040503050406030204" pitchFamily="18" charset="0"/>
                        </a:rPr>
                        <m:t>より、</m:t>
                      </m:r>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207A67F-D2EA-4B4F-A638-99CB3A1978AF}"/>
                  </a:ext>
                </a:extLst>
              </p:cNvPr>
              <p:cNvSpPr txBox="1">
                <a:spLocks noRot="1" noChangeAspect="1" noMove="1" noResize="1" noEditPoints="1" noAdjustHandles="1" noChangeArrowheads="1" noChangeShapeType="1" noTextEdit="1"/>
              </p:cNvSpPr>
              <p:nvPr/>
            </p:nvSpPr>
            <p:spPr>
              <a:xfrm>
                <a:off x="822960" y="3122356"/>
                <a:ext cx="5426164" cy="473591"/>
              </a:xfrm>
              <a:prstGeom prst="rect">
                <a:avLst/>
              </a:prstGeom>
              <a:blipFill>
                <a:blip r:embed="rId5"/>
                <a:stretch>
                  <a:fillRect b="-769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087C8A09-22C2-4D8F-BCCD-CEEB97BE9C22}"/>
                  </a:ext>
                </a:extLst>
              </p:cNvPr>
              <p:cNvSpPr/>
              <p:nvPr/>
            </p:nvSpPr>
            <p:spPr>
              <a:xfrm>
                <a:off x="2213564" y="3591558"/>
                <a:ext cx="4716869" cy="5052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𝑥</m:t>
                      </m:r>
                      <m:r>
                        <a:rPr kumimoji="1" lang="en-US" altLang="ja-JP" sz="2400" b="0" i="1" smtClean="0">
                          <a:latin typeface="Cambria Math" panose="02040503050406030204" pitchFamily="18" charset="0"/>
                          <a:ea typeface="Cambria Math" panose="02040503050406030204" pitchFamily="18" charset="0"/>
                        </a:rPr>
                        <m:t>=</m:t>
                      </m:r>
                      <m:sSup>
                        <m:sSupPr>
                          <m:ctrlPr>
                            <a:rPr kumimoji="1" lang="en-US" altLang="ja-JP" sz="2400" b="0" i="1" smtClean="0">
                              <a:latin typeface="Cambria Math" panose="02040503050406030204" pitchFamily="18" charset="0"/>
                              <a:ea typeface="Cambria Math" panose="02040503050406030204" pitchFamily="18" charset="0"/>
                            </a:rPr>
                          </m:ctrlPr>
                        </m:sSupPr>
                        <m:e>
                          <m:r>
                            <a:rPr kumimoji="1" lang="en-US" altLang="ja-JP" sz="2400" b="0" i="1" smtClean="0">
                              <a:latin typeface="Cambria Math" panose="02040503050406030204" pitchFamily="18" charset="0"/>
                              <a:ea typeface="Cambria Math" panose="02040503050406030204" pitchFamily="18" charset="0"/>
                            </a:rPr>
                            <m:t>𝑒</m:t>
                          </m:r>
                        </m:e>
                        <m:sup>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𝑡</m:t>
                          </m:r>
                        </m:sup>
                      </m:sSup>
                      <m:r>
                        <a:rPr kumimoji="1" lang="en-US" altLang="ja-JP" sz="2400" b="0" i="1" smtClean="0">
                          <a:latin typeface="Cambria Math" panose="02040503050406030204" pitchFamily="18" charset="0"/>
                          <a:ea typeface="Cambria Math" panose="02040503050406030204" pitchFamily="18" charset="0"/>
                        </a:rPr>
                        <m:t>(</m:t>
                      </m:r>
                      <m:sSub>
                        <m:sSubPr>
                          <m:ctrlPr>
                            <a:rPr kumimoji="1" lang="en-US" altLang="ja-JP" sz="2400" b="0" i="1" smtClean="0">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𝐶</m:t>
                          </m:r>
                        </m:e>
                        <m:sub>
                          <m:r>
                            <a:rPr kumimoji="1" lang="en-US" altLang="ja-JP" sz="2400" b="0" i="1" smtClean="0">
                              <a:latin typeface="Cambria Math" panose="02040503050406030204" pitchFamily="18" charset="0"/>
                              <a:ea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𝑐𝑜𝑠</m:t>
                      </m:r>
                      <m:r>
                        <a:rPr kumimoji="1" lang="en-US" altLang="ja-JP" sz="2400" i="1">
                          <a:latin typeface="Cambria Math" panose="02040503050406030204" pitchFamily="18" charset="0"/>
                          <a:ea typeface="Cambria Math" panose="02040503050406030204" pitchFamily="18" charset="0"/>
                        </a:rPr>
                        <m:t>2</m:t>
                      </m:r>
                      <m:rad>
                        <m:radPr>
                          <m:degHide m:val="on"/>
                          <m:ctrlPr>
                            <a:rPr kumimoji="1" lang="en-US" altLang="ja-JP" sz="2400" i="1">
                              <a:latin typeface="Cambria Math" panose="02040503050406030204" pitchFamily="18" charset="0"/>
                              <a:ea typeface="Cambria Math" panose="02040503050406030204" pitchFamily="18" charset="0"/>
                            </a:rPr>
                          </m:ctrlPr>
                        </m:radPr>
                        <m:deg/>
                        <m:e>
                          <m:r>
                            <a:rPr kumimoji="1" lang="en-US" altLang="ja-JP" sz="2400" i="1">
                              <a:latin typeface="Cambria Math" panose="02040503050406030204" pitchFamily="18" charset="0"/>
                              <a:ea typeface="Cambria Math" panose="02040503050406030204" pitchFamily="18" charset="0"/>
                            </a:rPr>
                            <m:t>6</m:t>
                          </m:r>
                        </m:e>
                      </m:rad>
                      <m:r>
                        <a:rPr kumimoji="1" lang="en-US" altLang="ja-JP" sz="2400" b="0" i="1" smtClean="0">
                          <a:latin typeface="Cambria Math" panose="02040503050406030204" pitchFamily="18" charset="0"/>
                          <a:ea typeface="Cambria Math" panose="02040503050406030204" pitchFamily="18" charset="0"/>
                        </a:rPr>
                        <m:t>𝑡</m:t>
                      </m:r>
                      <m:r>
                        <a:rPr kumimoji="1" lang="en-US" altLang="ja-JP" sz="2400" b="0" i="1" smtClean="0">
                          <a:latin typeface="Cambria Math" panose="02040503050406030204" pitchFamily="18" charset="0"/>
                          <a:ea typeface="Cambria Math" panose="02040503050406030204" pitchFamily="18" charset="0"/>
                        </a:rPr>
                        <m:t>+</m:t>
                      </m:r>
                      <m:sSub>
                        <m:sSubPr>
                          <m:ctrlPr>
                            <a:rPr kumimoji="1" lang="en-US" altLang="ja-JP" sz="2400" i="1">
                              <a:latin typeface="Cambria Math" panose="02040503050406030204" pitchFamily="18" charset="0"/>
                              <a:ea typeface="Cambria Math" panose="02040503050406030204" pitchFamily="18" charset="0"/>
                            </a:rPr>
                          </m:ctrlPr>
                        </m:sSubPr>
                        <m:e>
                          <m:r>
                            <a:rPr kumimoji="1" lang="en-US" altLang="ja-JP" sz="2400" b="0" i="1" smtClean="0">
                              <a:latin typeface="Cambria Math" panose="02040503050406030204" pitchFamily="18" charset="0"/>
                              <a:ea typeface="Cambria Math" panose="02040503050406030204" pitchFamily="18" charset="0"/>
                            </a:rPr>
                            <m:t>𝐶</m:t>
                          </m:r>
                        </m:e>
                        <m:sub>
                          <m:r>
                            <a:rPr kumimoji="1" lang="en-US" altLang="ja-JP" sz="2400" b="0" i="1" smtClean="0">
                              <a:latin typeface="Cambria Math" panose="02040503050406030204" pitchFamily="18" charset="0"/>
                              <a:ea typeface="Cambria Math" panose="02040503050406030204" pitchFamily="18" charset="0"/>
                            </a:rPr>
                            <m:t>2</m:t>
                          </m:r>
                        </m:sub>
                      </m:sSub>
                      <m:r>
                        <a:rPr kumimoji="1" lang="en-US" altLang="ja-JP" sz="2400" b="0" i="1" smtClean="0">
                          <a:latin typeface="Cambria Math" panose="02040503050406030204" pitchFamily="18" charset="0"/>
                          <a:ea typeface="Cambria Math" panose="02040503050406030204" pitchFamily="18" charset="0"/>
                        </a:rPr>
                        <m:t>𝑠𝑖𝑛</m:t>
                      </m:r>
                      <m:r>
                        <a:rPr kumimoji="1" lang="en-US" altLang="ja-JP" sz="2400" i="1">
                          <a:latin typeface="Cambria Math" panose="02040503050406030204" pitchFamily="18" charset="0"/>
                          <a:ea typeface="Cambria Math" panose="02040503050406030204" pitchFamily="18" charset="0"/>
                        </a:rPr>
                        <m:t>2</m:t>
                      </m:r>
                      <m:rad>
                        <m:radPr>
                          <m:degHide m:val="on"/>
                          <m:ctrlPr>
                            <a:rPr kumimoji="1" lang="en-US" altLang="ja-JP" sz="2400" i="1">
                              <a:latin typeface="Cambria Math" panose="02040503050406030204" pitchFamily="18" charset="0"/>
                              <a:ea typeface="Cambria Math" panose="02040503050406030204" pitchFamily="18" charset="0"/>
                            </a:rPr>
                          </m:ctrlPr>
                        </m:radPr>
                        <m:deg/>
                        <m:e>
                          <m:r>
                            <a:rPr kumimoji="1" lang="en-US" altLang="ja-JP" sz="2400" i="1">
                              <a:latin typeface="Cambria Math" panose="02040503050406030204" pitchFamily="18" charset="0"/>
                              <a:ea typeface="Cambria Math" panose="02040503050406030204" pitchFamily="18" charset="0"/>
                            </a:rPr>
                            <m:t>6</m:t>
                          </m:r>
                        </m:e>
                      </m:rad>
                      <m:r>
                        <a:rPr kumimoji="1" lang="en-US" altLang="ja-JP" sz="2400" b="0" i="1" smtClean="0">
                          <a:latin typeface="Cambria Math" panose="02040503050406030204" pitchFamily="18" charset="0"/>
                          <a:ea typeface="Cambria Math" panose="02040503050406030204" pitchFamily="18" charset="0"/>
                        </a:rPr>
                        <m:t>𝑡</m:t>
                      </m:r>
                      <m:r>
                        <a:rPr kumimoji="1" lang="en-US" altLang="ja-JP" sz="2400" b="0" i="1" smtClean="0">
                          <a:latin typeface="Cambria Math" panose="02040503050406030204" pitchFamily="18" charset="0"/>
                          <a:ea typeface="Cambria Math" panose="02040503050406030204" pitchFamily="18" charset="0"/>
                        </a:rPr>
                        <m:t>)</m:t>
                      </m:r>
                    </m:oMath>
                  </m:oMathPara>
                </a14:m>
                <a:endParaRPr lang="ja-JP" altLang="en-US" sz="2400" dirty="0"/>
              </a:p>
            </p:txBody>
          </p:sp>
        </mc:Choice>
        <mc:Fallback xmlns="">
          <p:sp>
            <p:nvSpPr>
              <p:cNvPr id="10" name="正方形/長方形 9">
                <a:extLst>
                  <a:ext uri="{FF2B5EF4-FFF2-40B4-BE49-F238E27FC236}">
                    <a16:creationId xmlns:a16="http://schemas.microsoft.com/office/drawing/2014/main" id="{087C8A09-22C2-4D8F-BCCD-CEEB97BE9C22}"/>
                  </a:ext>
                </a:extLst>
              </p:cNvPr>
              <p:cNvSpPr>
                <a:spLocks noRot="1" noChangeAspect="1" noMove="1" noResize="1" noEditPoints="1" noAdjustHandles="1" noChangeArrowheads="1" noChangeShapeType="1" noTextEdit="1"/>
              </p:cNvSpPr>
              <p:nvPr/>
            </p:nvSpPr>
            <p:spPr>
              <a:xfrm>
                <a:off x="2213564" y="3591558"/>
                <a:ext cx="4716869" cy="50520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9B64AAB2-B527-4C75-9367-18AD6593130C}"/>
                  </a:ext>
                </a:extLst>
              </p:cNvPr>
              <p:cNvSpPr txBox="1"/>
              <p:nvPr/>
            </p:nvSpPr>
            <p:spPr>
              <a:xfrm>
                <a:off x="822960" y="4514888"/>
                <a:ext cx="2733569" cy="461665"/>
              </a:xfrm>
              <a:prstGeom prst="rect">
                <a:avLst/>
              </a:prstGeom>
              <a:noFill/>
            </p:spPr>
            <p:txBody>
              <a:bodyPr wrap="none" rtlCol="0">
                <a:spAutoFit/>
              </a:bodyPr>
              <a:lstStyle/>
              <a:p>
                <a14:m>
                  <m:oMath xmlns:m="http://schemas.openxmlformats.org/officeDocument/2006/math">
                    <m:r>
                      <a:rPr kumimoji="1" lang="en-US" altLang="ja-JP" sz="2400" b="0" i="1" smtClean="0">
                        <a:latin typeface="Cambria Math" panose="02040503050406030204" pitchFamily="18" charset="0"/>
                      </a:rPr>
                      <m:t>𝑥</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0</m:t>
                        </m:r>
                      </m:e>
                    </m:d>
                    <m:r>
                      <a:rPr kumimoji="1" lang="en-US" altLang="ja-JP" sz="2400" b="0" i="1" smtClean="0">
                        <a:latin typeface="Cambria Math" panose="02040503050406030204" pitchFamily="18" charset="0"/>
                      </a:rPr>
                      <m:t>=0</m:t>
                    </m:r>
                    <m:r>
                      <a:rPr kumimoji="1" lang="ja-JP" altLang="en-US" sz="2400" i="1">
                        <a:latin typeface="Cambria Math" panose="02040503050406030204" pitchFamily="18" charset="0"/>
                      </a:rPr>
                      <m:t>より、</m:t>
                    </m:r>
                  </m:oMath>
                </a14:m>
                <a:r>
                  <a:rPr kumimoji="1" lang="en-US" altLang="ja-JP" sz="2400" dirty="0">
                    <a:ea typeface="Cambria Math" panose="02040503050406030204" pitchFamily="18" charset="0"/>
                  </a:rPr>
                  <a:t> </a:t>
                </a:r>
                <a14:m>
                  <m:oMath xmlns:m="http://schemas.openxmlformats.org/officeDocument/2006/math">
                    <m:sSub>
                      <m:sSubPr>
                        <m:ctrlPr>
                          <a:rPr kumimoji="1" lang="en-US" altLang="ja-JP" sz="2400" i="1">
                            <a:latin typeface="Cambria Math" panose="02040503050406030204" pitchFamily="18" charset="0"/>
                            <a:ea typeface="Cambria Math" panose="02040503050406030204" pitchFamily="18" charset="0"/>
                          </a:rPr>
                        </m:ctrlPr>
                      </m:sSubPr>
                      <m:e>
                        <m:r>
                          <a:rPr kumimoji="1" lang="en-US" altLang="ja-JP" sz="2400" i="1">
                            <a:latin typeface="Cambria Math" panose="02040503050406030204" pitchFamily="18" charset="0"/>
                            <a:ea typeface="Cambria Math" panose="02040503050406030204" pitchFamily="18" charset="0"/>
                          </a:rPr>
                          <m:t>𝐶</m:t>
                        </m:r>
                      </m:e>
                      <m:sub>
                        <m:r>
                          <a:rPr kumimoji="1" lang="en-US" altLang="ja-JP" sz="2400" i="1">
                            <a:latin typeface="Cambria Math" panose="02040503050406030204" pitchFamily="18" charset="0"/>
                            <a:ea typeface="Cambria Math" panose="02040503050406030204" pitchFamily="18" charset="0"/>
                          </a:rPr>
                          <m:t>1</m:t>
                        </m:r>
                      </m:sub>
                    </m:sSub>
                  </m:oMath>
                </a14:m>
                <a:r>
                  <a:rPr kumimoji="1" lang="en-US" altLang="ja-JP" sz="2400" dirty="0"/>
                  <a:t>=0</a:t>
                </a:r>
                <a:endParaRPr kumimoji="1" lang="ja-JP" altLang="en-US" sz="2400" dirty="0"/>
              </a:p>
            </p:txBody>
          </p:sp>
        </mc:Choice>
        <mc:Fallback xmlns="">
          <p:sp>
            <p:nvSpPr>
              <p:cNvPr id="11" name="テキスト ボックス 10">
                <a:extLst>
                  <a:ext uri="{FF2B5EF4-FFF2-40B4-BE49-F238E27FC236}">
                    <a16:creationId xmlns:a16="http://schemas.microsoft.com/office/drawing/2014/main" id="{9B64AAB2-B527-4C75-9367-18AD6593130C}"/>
                  </a:ext>
                </a:extLst>
              </p:cNvPr>
              <p:cNvSpPr txBox="1">
                <a:spLocks noRot="1" noChangeAspect="1" noMove="1" noResize="1" noEditPoints="1" noAdjustHandles="1" noChangeArrowheads="1" noChangeShapeType="1" noTextEdit="1"/>
              </p:cNvSpPr>
              <p:nvPr/>
            </p:nvSpPr>
            <p:spPr>
              <a:xfrm>
                <a:off x="822960" y="4514888"/>
                <a:ext cx="2733569" cy="461665"/>
              </a:xfrm>
              <a:prstGeom prst="rect">
                <a:avLst/>
              </a:prstGeom>
              <a:blipFill>
                <a:blip r:embed="rId7"/>
                <a:stretch>
                  <a:fillRect t="-10667" r="-2455" b="-30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C4153F92-DABF-4A20-AB0C-45E3FCE77A7E}"/>
                  </a:ext>
                </a:extLst>
              </p:cNvPr>
              <p:cNvSpPr/>
              <p:nvPr/>
            </p:nvSpPr>
            <p:spPr>
              <a:xfrm>
                <a:off x="822960" y="4976879"/>
                <a:ext cx="3109890" cy="637547"/>
              </a:xfrm>
              <a:prstGeom prst="rect">
                <a:avLst/>
              </a:prstGeom>
            </p:spPr>
            <p:txBody>
              <a:bodyPr wrap="none">
                <a:spAutoFit/>
              </a:bodyPr>
              <a:lstStyle/>
              <a:p>
                <a14:m>
                  <m:oMath xmlns:m="http://schemas.openxmlformats.org/officeDocument/2006/math">
                    <m:acc>
                      <m:accPr>
                        <m:chr m:val="̇"/>
                        <m:ctrlPr>
                          <a:rPr kumimoji="1" lang="en-US" altLang="ja-JP" sz="2400" i="1" smtClean="0">
                            <a:latin typeface="Cambria Math" panose="02040503050406030204" pitchFamily="18" charset="0"/>
                          </a:rPr>
                        </m:ctrlPr>
                      </m:accPr>
                      <m:e>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(0)</m:t>
                        </m:r>
                      </m:e>
                    </m:acc>
                    <m:r>
                      <a:rPr kumimoji="1" lang="en-US" altLang="ja-JP" sz="2400" i="1">
                        <a:latin typeface="Cambria Math" panose="02040503050406030204" pitchFamily="18" charset="0"/>
                      </a:rPr>
                      <m:t>=0</m:t>
                    </m:r>
                    <m:r>
                      <a:rPr kumimoji="1" lang="ja-JP" altLang="en-US" sz="2400" i="1">
                        <a:latin typeface="Cambria Math" panose="02040503050406030204" pitchFamily="18" charset="0"/>
                      </a:rPr>
                      <m:t>より、</m:t>
                    </m:r>
                  </m:oMath>
                </a14:m>
                <a:r>
                  <a:rPr kumimoji="1" lang="en-US" altLang="ja-JP" sz="2400" dirty="0">
                    <a:ea typeface="Cambria Math" panose="02040503050406030204" pitchFamily="18" charset="0"/>
                  </a:rPr>
                  <a:t> </a:t>
                </a:r>
                <a14:m>
                  <m:oMath xmlns:m="http://schemas.openxmlformats.org/officeDocument/2006/math">
                    <m:sSub>
                      <m:sSubPr>
                        <m:ctrlPr>
                          <a:rPr kumimoji="1" lang="en-US" altLang="ja-JP" sz="2400" i="1">
                            <a:latin typeface="Cambria Math" panose="02040503050406030204" pitchFamily="18" charset="0"/>
                            <a:ea typeface="Cambria Math" panose="02040503050406030204" pitchFamily="18" charset="0"/>
                          </a:rPr>
                        </m:ctrlPr>
                      </m:sSubPr>
                      <m:e>
                        <m:r>
                          <a:rPr kumimoji="1" lang="en-US" altLang="ja-JP" sz="2400" i="1">
                            <a:latin typeface="Cambria Math" panose="02040503050406030204" pitchFamily="18" charset="0"/>
                            <a:ea typeface="Cambria Math" panose="02040503050406030204" pitchFamily="18" charset="0"/>
                          </a:rPr>
                          <m:t>𝐶</m:t>
                        </m:r>
                      </m:e>
                      <m:sub>
                        <m:r>
                          <a:rPr kumimoji="1" lang="en-US" altLang="ja-JP" sz="2400" b="0" i="1" smtClean="0">
                            <a:latin typeface="Cambria Math" panose="02040503050406030204" pitchFamily="18" charset="0"/>
                            <a:ea typeface="Cambria Math" panose="02040503050406030204" pitchFamily="18" charset="0"/>
                          </a:rPr>
                          <m:t>2</m:t>
                        </m:r>
                      </m:sub>
                    </m:sSub>
                    <m:r>
                      <a:rPr kumimoji="1" lang="en-US" altLang="ja-JP" sz="2400" b="0" i="1" smtClean="0">
                        <a:latin typeface="Cambria Math" panose="02040503050406030204" pitchFamily="18" charset="0"/>
                        <a:ea typeface="Cambria Math" panose="02040503050406030204" pitchFamily="18" charset="0"/>
                      </a:rPr>
                      <m:t>=</m:t>
                    </m:r>
                    <m:f>
                      <m:fPr>
                        <m:ctrlPr>
                          <a:rPr kumimoji="1" lang="en-US" altLang="ja-JP" sz="2400" b="0" i="1" smtClean="0">
                            <a:latin typeface="Cambria Math" panose="02040503050406030204" pitchFamily="18" charset="0"/>
                            <a:ea typeface="Cambria Math" panose="02040503050406030204" pitchFamily="18" charset="0"/>
                          </a:rPr>
                        </m:ctrlPr>
                      </m:fPr>
                      <m:num>
                        <m:r>
                          <a:rPr kumimoji="1" lang="en-US" altLang="ja-JP" sz="2400" b="0" i="1" smtClean="0">
                            <a:latin typeface="Cambria Math" panose="02040503050406030204" pitchFamily="18" charset="0"/>
                            <a:ea typeface="Cambria Math" panose="02040503050406030204" pitchFamily="18" charset="0"/>
                          </a:rPr>
                          <m:t>1</m:t>
                        </m:r>
                      </m:num>
                      <m:den>
                        <m:rad>
                          <m:radPr>
                            <m:degHide m:val="on"/>
                            <m:ctrlPr>
                              <a:rPr kumimoji="1" lang="en-US" altLang="ja-JP" sz="2400" b="0" i="1" smtClean="0">
                                <a:latin typeface="Cambria Math" panose="02040503050406030204" pitchFamily="18" charset="0"/>
                                <a:ea typeface="Cambria Math" panose="02040503050406030204" pitchFamily="18" charset="0"/>
                              </a:rPr>
                            </m:ctrlPr>
                          </m:radPr>
                          <m:deg/>
                          <m:e>
                            <m:r>
                              <a:rPr kumimoji="1" lang="en-US" altLang="ja-JP" sz="2400" b="0" i="1" smtClean="0">
                                <a:latin typeface="Cambria Math" panose="02040503050406030204" pitchFamily="18" charset="0"/>
                                <a:ea typeface="Cambria Math" panose="02040503050406030204" pitchFamily="18" charset="0"/>
                              </a:rPr>
                              <m:t>6</m:t>
                            </m:r>
                          </m:e>
                        </m:rad>
                      </m:den>
                    </m:f>
                  </m:oMath>
                </a14:m>
                <a:endParaRPr kumimoji="1" lang="ja-JP" altLang="en-US" sz="2400" dirty="0"/>
              </a:p>
            </p:txBody>
          </p:sp>
        </mc:Choice>
        <mc:Fallback xmlns="">
          <p:sp>
            <p:nvSpPr>
              <p:cNvPr id="12" name="正方形/長方形 11">
                <a:extLst>
                  <a:ext uri="{FF2B5EF4-FFF2-40B4-BE49-F238E27FC236}">
                    <a16:creationId xmlns:a16="http://schemas.microsoft.com/office/drawing/2014/main" id="{C4153F92-DABF-4A20-AB0C-45E3FCE77A7E}"/>
                  </a:ext>
                </a:extLst>
              </p:cNvPr>
              <p:cNvSpPr>
                <a:spLocks noRot="1" noChangeAspect="1" noMove="1" noResize="1" noEditPoints="1" noAdjustHandles="1" noChangeArrowheads="1" noChangeShapeType="1" noTextEdit="1"/>
              </p:cNvSpPr>
              <p:nvPr/>
            </p:nvSpPr>
            <p:spPr>
              <a:xfrm>
                <a:off x="822960" y="4976879"/>
                <a:ext cx="3109890" cy="637547"/>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09880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E75629-A1E3-432D-A3A8-3F3594C612BE}"/>
              </a:ext>
            </a:extLst>
          </p:cNvPr>
          <p:cNvSpPr>
            <a:spLocks noGrp="1"/>
          </p:cNvSpPr>
          <p:nvPr>
            <p:ph type="title"/>
          </p:nvPr>
        </p:nvSpPr>
        <p:spPr/>
        <p:txBody>
          <a:bodyPr/>
          <a:lstStyle/>
          <a:p>
            <a:r>
              <a:rPr kumimoji="1" lang="ja-JP" altLang="en-US" dirty="0"/>
              <a:t>結果</a:t>
            </a:r>
          </a:p>
        </p:txBody>
      </p:sp>
      <p:pic>
        <p:nvPicPr>
          <p:cNvPr id="5" name="図 4">
            <a:extLst>
              <a:ext uri="{FF2B5EF4-FFF2-40B4-BE49-F238E27FC236}">
                <a16:creationId xmlns:a16="http://schemas.microsoft.com/office/drawing/2014/main" id="{2DB99B5D-E737-4742-A2CA-27F5CFA9A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1967101"/>
            <a:ext cx="3898396" cy="2923797"/>
          </a:xfrm>
          <a:prstGeom prst="rect">
            <a:avLst/>
          </a:prstGeom>
        </p:spPr>
      </p:pic>
      <p:pic>
        <p:nvPicPr>
          <p:cNvPr id="7" name="図 6">
            <a:extLst>
              <a:ext uri="{FF2B5EF4-FFF2-40B4-BE49-F238E27FC236}">
                <a16:creationId xmlns:a16="http://schemas.microsoft.com/office/drawing/2014/main" id="{29E9B1E4-1C1D-447A-9C8E-26C9F56BB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365" y="1967101"/>
            <a:ext cx="3898395" cy="2923796"/>
          </a:xfrm>
          <a:prstGeom prst="rect">
            <a:avLst/>
          </a:prstGeom>
        </p:spPr>
      </p:pic>
    </p:spTree>
    <p:extLst>
      <p:ext uri="{BB962C8B-B14F-4D97-AF65-F5344CB8AC3E}">
        <p14:creationId xmlns:p14="http://schemas.microsoft.com/office/powerpoint/2010/main" val="1800656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16A0C9-4025-407D-9532-1C998D51A2DC}"/>
              </a:ext>
            </a:extLst>
          </p:cNvPr>
          <p:cNvSpPr>
            <a:spLocks noGrp="1"/>
          </p:cNvSpPr>
          <p:nvPr>
            <p:ph type="title"/>
          </p:nvPr>
        </p:nvSpPr>
        <p:spPr/>
        <p:txBody>
          <a:bodyPr/>
          <a:lstStyle/>
          <a:p>
            <a:r>
              <a:rPr kumimoji="1" lang="ja-JP" altLang="en-US" dirty="0"/>
              <a:t>考察、余談</a:t>
            </a:r>
          </a:p>
        </p:txBody>
      </p:sp>
      <p:sp>
        <p:nvSpPr>
          <p:cNvPr id="3" name="コンテンツ プレースホルダー 2">
            <a:extLst>
              <a:ext uri="{FF2B5EF4-FFF2-40B4-BE49-F238E27FC236}">
                <a16:creationId xmlns:a16="http://schemas.microsoft.com/office/drawing/2014/main" id="{1D7569E1-31D2-46E7-809D-6D4698E677AF}"/>
              </a:ext>
            </a:extLst>
          </p:cNvPr>
          <p:cNvSpPr>
            <a:spLocks noGrp="1"/>
          </p:cNvSpPr>
          <p:nvPr>
            <p:ph idx="1"/>
          </p:nvPr>
        </p:nvSpPr>
        <p:spPr/>
        <p:txBody>
          <a:bodyPr>
            <a:normAutofit/>
          </a:bodyPr>
          <a:lstStyle/>
          <a:p>
            <a:pPr>
              <a:buFont typeface="Wingdings" panose="05000000000000000000" pitchFamily="2" charset="2"/>
              <a:buChar char="l"/>
            </a:pPr>
            <a:r>
              <a:rPr kumimoji="1" lang="ja-JP" altLang="en-US" sz="2800" dirty="0"/>
              <a:t>階数が高くなっても、連立微分方程式にすることで、数値的に解くことができるということが確認できた。</a:t>
            </a:r>
            <a:endParaRPr kumimoji="1"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r>
              <a:rPr lang="ja-JP" altLang="en-US" sz="2800" dirty="0"/>
              <a:t>方程式が線形であって、行列</a:t>
            </a:r>
            <a:r>
              <a:rPr lang="en-US" altLang="ja-JP" sz="2800" dirty="0"/>
              <a:t>A</a:t>
            </a:r>
            <a:r>
              <a:rPr lang="ja-JP" altLang="en-US" sz="2800" dirty="0"/>
              <a:t>が対角化可能ならば、解を簡単に求めることができます</a:t>
            </a:r>
            <a:endParaRPr kumimoji="1" lang="en-US" altLang="ja-JP" sz="2800" dirty="0"/>
          </a:p>
        </p:txBody>
      </p:sp>
    </p:spTree>
    <p:extLst>
      <p:ext uri="{BB962C8B-B14F-4D97-AF65-F5344CB8AC3E}">
        <p14:creationId xmlns:p14="http://schemas.microsoft.com/office/powerpoint/2010/main" val="195308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FCAD0B-7285-4EB6-A87D-20FD8A910AEF}"/>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0F38ED55-F3E1-4E47-883C-D93243E2829F}"/>
              </a:ext>
            </a:extLst>
          </p:cNvPr>
          <p:cNvSpPr>
            <a:spLocks noGrp="1"/>
          </p:cNvSpPr>
          <p:nvPr>
            <p:ph idx="1"/>
          </p:nvPr>
        </p:nvSpPr>
        <p:spPr/>
        <p:txBody>
          <a:bodyPr>
            <a:normAutofit/>
          </a:bodyPr>
          <a:lstStyle/>
          <a:p>
            <a:pPr marL="742950" indent="-742950">
              <a:buFont typeface="+mj-lt"/>
              <a:buAutoNum type="arabicPeriod"/>
            </a:pPr>
            <a:r>
              <a:rPr lang="ja-JP" altLang="en-US" sz="3200" dirty="0"/>
              <a:t>シミュレーションとは</a:t>
            </a:r>
            <a:endParaRPr lang="en-US" altLang="ja-JP" sz="3200" dirty="0"/>
          </a:p>
          <a:p>
            <a:pPr marL="742950" indent="-742950">
              <a:buFont typeface="+mj-lt"/>
              <a:buAutoNum type="arabicPeriod"/>
            </a:pPr>
            <a:r>
              <a:rPr lang="ja-JP" altLang="en-US" sz="3200" dirty="0"/>
              <a:t>シミュレーションの実例その</a:t>
            </a:r>
            <a:r>
              <a:rPr lang="en-US" altLang="ja-JP" sz="3200" dirty="0"/>
              <a:t>1</a:t>
            </a:r>
          </a:p>
          <a:p>
            <a:pPr marL="742950" indent="-742950">
              <a:buFont typeface="+mj-lt"/>
              <a:buAutoNum type="arabicPeriod"/>
            </a:pPr>
            <a:r>
              <a:rPr lang="ja-JP" altLang="en-US" sz="3200" dirty="0"/>
              <a:t>シミュレーションの実例その</a:t>
            </a:r>
            <a:r>
              <a:rPr lang="en-US" altLang="ja-JP" sz="3200" dirty="0"/>
              <a:t>2</a:t>
            </a:r>
          </a:p>
          <a:p>
            <a:pPr marL="742950" indent="-742950">
              <a:buFont typeface="+mj-lt"/>
              <a:buAutoNum type="arabicPeriod"/>
            </a:pPr>
            <a:r>
              <a:rPr lang="ja-JP" altLang="en-US" sz="3200" dirty="0"/>
              <a:t>シミュレーションの実例その</a:t>
            </a:r>
            <a:r>
              <a:rPr lang="en-US" altLang="ja-JP" sz="3200" dirty="0"/>
              <a:t>3</a:t>
            </a:r>
            <a:endParaRPr kumimoji="1" lang="en-US" altLang="ja-JP" sz="3200" dirty="0"/>
          </a:p>
          <a:p>
            <a:endParaRPr kumimoji="1" lang="ja-JP" altLang="en-US" sz="3600" dirty="0"/>
          </a:p>
        </p:txBody>
      </p:sp>
    </p:spTree>
    <p:extLst>
      <p:ext uri="{BB962C8B-B14F-4D97-AF65-F5344CB8AC3E}">
        <p14:creationId xmlns:p14="http://schemas.microsoft.com/office/powerpoint/2010/main" val="1946038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6D9E51-2057-44F8-836D-7FA2426B521F}"/>
              </a:ext>
            </a:extLst>
          </p:cNvPr>
          <p:cNvSpPr>
            <a:spLocks noGrp="1"/>
          </p:cNvSpPr>
          <p:nvPr>
            <p:ph type="title"/>
          </p:nvPr>
        </p:nvSpPr>
        <p:spPr/>
        <p:txBody>
          <a:bodyPr/>
          <a:lstStyle/>
          <a:p>
            <a:r>
              <a:rPr kumimoji="1" lang="ja-JP" altLang="en-US" dirty="0"/>
              <a:t>シミュレーションの実例　その</a:t>
            </a:r>
            <a:r>
              <a:rPr lang="en-US" altLang="ja-JP" dirty="0"/>
              <a:t>3</a:t>
            </a:r>
            <a:r>
              <a:rPr kumimoji="1" lang="en-US" altLang="ja-JP" dirty="0"/>
              <a:t>	</a:t>
            </a:r>
            <a:endParaRPr kumimoji="1" lang="ja-JP" altLang="en-US" dirty="0"/>
          </a:p>
        </p:txBody>
      </p:sp>
      <p:sp>
        <p:nvSpPr>
          <p:cNvPr id="3" name="テキスト プレースホルダー 2">
            <a:extLst>
              <a:ext uri="{FF2B5EF4-FFF2-40B4-BE49-F238E27FC236}">
                <a16:creationId xmlns:a16="http://schemas.microsoft.com/office/drawing/2014/main" id="{17EB4BBC-DAE0-490E-94FD-CB4D278B77CC}"/>
              </a:ext>
            </a:extLst>
          </p:cNvPr>
          <p:cNvSpPr>
            <a:spLocks noGrp="1"/>
          </p:cNvSpPr>
          <p:nvPr>
            <p:ph type="body" idx="1"/>
          </p:nvPr>
        </p:nvSpPr>
        <p:spPr/>
        <p:txBody>
          <a:bodyPr/>
          <a:lstStyle/>
          <a:p>
            <a:r>
              <a:rPr lang="en-US" altLang="ja-JP" dirty="0"/>
              <a:t>3</a:t>
            </a:r>
            <a:r>
              <a:rPr lang="ja-JP" altLang="en-US" dirty="0"/>
              <a:t>次元での流体のシミュレーション</a:t>
            </a:r>
            <a:endParaRPr kumimoji="1" lang="ja-JP" altLang="en-US" dirty="0"/>
          </a:p>
        </p:txBody>
      </p:sp>
    </p:spTree>
    <p:extLst>
      <p:ext uri="{BB962C8B-B14F-4D97-AF65-F5344CB8AC3E}">
        <p14:creationId xmlns:p14="http://schemas.microsoft.com/office/powerpoint/2010/main" val="15283075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DCFF42-B066-4266-8AE8-7803B443B6C8}"/>
              </a:ext>
            </a:extLst>
          </p:cNvPr>
          <p:cNvSpPr>
            <a:spLocks noGrp="1"/>
          </p:cNvSpPr>
          <p:nvPr>
            <p:ph type="title"/>
          </p:nvPr>
        </p:nvSpPr>
        <p:spPr/>
        <p:txBody>
          <a:bodyPr/>
          <a:lstStyle/>
          <a:p>
            <a:r>
              <a:rPr lang="ja-JP" altLang="en-US" dirty="0"/>
              <a:t>流れ</a:t>
            </a:r>
            <a:r>
              <a:rPr kumimoji="1" lang="ja-JP" altLang="en-US" dirty="0"/>
              <a:t>を支配する方程式</a:t>
            </a:r>
          </a:p>
        </p:txBody>
      </p:sp>
      <p:sp>
        <p:nvSpPr>
          <p:cNvPr id="3" name="コンテンツ プレースホルダー 2">
            <a:extLst>
              <a:ext uri="{FF2B5EF4-FFF2-40B4-BE49-F238E27FC236}">
                <a16:creationId xmlns:a16="http://schemas.microsoft.com/office/drawing/2014/main" id="{8460E782-8EA7-4417-8AE0-8E651862A198}"/>
              </a:ext>
            </a:extLst>
          </p:cNvPr>
          <p:cNvSpPr>
            <a:spLocks noGrp="1"/>
          </p:cNvSpPr>
          <p:nvPr>
            <p:ph idx="1"/>
          </p:nvPr>
        </p:nvSpPr>
        <p:spPr>
          <a:xfrm>
            <a:off x="822960" y="1845733"/>
            <a:ext cx="7543800" cy="1848737"/>
          </a:xfrm>
        </p:spPr>
        <p:txBody>
          <a:bodyPr>
            <a:normAutofit/>
          </a:bodyPr>
          <a:lstStyle/>
          <a:p>
            <a:pPr>
              <a:buFont typeface="Wingdings" panose="05000000000000000000" pitchFamily="2" charset="2"/>
              <a:buChar char="l"/>
            </a:pPr>
            <a:r>
              <a:rPr lang="ja-JP" altLang="en-US" sz="2400" dirty="0"/>
              <a:t>ナビエ・ストークス方程式と連続方程式によって流体の動きは支配されている。</a:t>
            </a:r>
            <a:endParaRPr lang="en-US" altLang="ja-JP" sz="2400" dirty="0"/>
          </a:p>
          <a:p>
            <a:pPr>
              <a:buFont typeface="Wingdings" panose="05000000000000000000" pitchFamily="2" charset="2"/>
              <a:buChar char="l"/>
            </a:pPr>
            <a:r>
              <a:rPr lang="ja-JP" altLang="en-US" sz="2400" dirty="0"/>
              <a:t>非常に複雑なので圧力をかけても密度は変化しないとみなす</a:t>
            </a:r>
            <a:endParaRPr kumimoji="1" lang="ja-JP" altLang="en-US"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40FC0BF-486E-41C7-82DB-57D22EC6C77A}"/>
                  </a:ext>
                </a:extLst>
              </p:cNvPr>
              <p:cNvSpPr txBox="1"/>
              <p:nvPr/>
            </p:nvSpPr>
            <p:spPr>
              <a:xfrm>
                <a:off x="3163441" y="3694470"/>
                <a:ext cx="2817118" cy="573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panose="02040503050406030204" pitchFamily="18" charset="0"/>
                            </a:rPr>
                          </m:ctrlPr>
                        </m:fPr>
                        <m:num>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𝑢</m:t>
                          </m:r>
                        </m:num>
                        <m:den>
                          <m:r>
                            <a:rPr kumimoji="1" lang="ja-JP" altLang="en-US" i="1" smtClean="0">
                              <a:latin typeface="Cambria Math" panose="02040503050406030204" pitchFamily="18" charset="0"/>
                            </a:rPr>
                            <m:t>𝜕</m:t>
                          </m:r>
                          <m:r>
                            <a:rPr kumimoji="1" lang="en-US" altLang="ja-JP" b="0" i="1" smtClean="0">
                              <a:latin typeface="Cambria Math" panose="02040503050406030204" pitchFamily="18" charset="0"/>
                            </a:rPr>
                            <m:t>𝑡</m:t>
                          </m:r>
                        </m:den>
                      </m:f>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ea typeface="Cambria Math" panose="02040503050406030204" pitchFamily="18" charset="0"/>
                            </a:rPr>
                            <m:t>∙</m:t>
                          </m:r>
                          <m:r>
                            <m:rPr>
                              <m:sty m:val="p"/>
                            </m:rPr>
                            <a:rPr kumimoji="1" lang="en-US" altLang="ja-JP" b="0" i="1" smtClean="0">
                              <a:latin typeface="Cambria Math" panose="02040503050406030204" pitchFamily="18" charset="0"/>
                              <a:ea typeface="Cambria Math" panose="02040503050406030204" pitchFamily="18" charset="0"/>
                            </a:rPr>
                            <m:t>∇</m:t>
                          </m:r>
                        </m:e>
                      </m:d>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r>
                        <m:rPr>
                          <m:sty m:val="p"/>
                        </m:rP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𝑝</m:t>
                          </m:r>
                        </m:num>
                        <m:den>
                          <m:r>
                            <a:rPr kumimoji="1" lang="ja-JP" altLang="en-US" b="0" i="1" smtClean="0">
                              <a:latin typeface="Cambria Math" panose="02040503050406030204" pitchFamily="18" charset="0"/>
                              <a:ea typeface="Cambria Math" panose="02040503050406030204" pitchFamily="18" charset="0"/>
                            </a:rPr>
                            <m:t>𝜌</m:t>
                          </m:r>
                        </m:den>
                      </m:f>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𝜐</m:t>
                      </m:r>
                      <m:r>
                        <m:rPr>
                          <m:sty m:val="p"/>
                        </m:rPr>
                        <a:rPr kumimoji="1" lang="el-GR" altLang="ja-JP" b="0" i="1" smtClean="0">
                          <a:latin typeface="Cambria Math" panose="02040503050406030204" pitchFamily="18" charset="0"/>
                          <a:ea typeface="Cambria Math" panose="02040503050406030204" pitchFamily="18" charset="0"/>
                        </a:rPr>
                        <m:t>Δ</m:t>
                      </m:r>
                      <m:r>
                        <a:rPr kumimoji="1" lang="en-US" altLang="ja-JP" b="0" i="1" smtClean="0">
                          <a:latin typeface="Cambria Math" panose="02040503050406030204" pitchFamily="18" charset="0"/>
                          <a:ea typeface="Cambria Math" panose="02040503050406030204" pitchFamily="18" charset="0"/>
                        </a:rPr>
                        <m:t>𝑣</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040FC0BF-486E-41C7-82DB-57D22EC6C77A}"/>
                  </a:ext>
                </a:extLst>
              </p:cNvPr>
              <p:cNvSpPr txBox="1">
                <a:spLocks noRot="1" noChangeAspect="1" noMove="1" noResize="1" noEditPoints="1" noAdjustHandles="1" noChangeArrowheads="1" noChangeShapeType="1" noTextEdit="1"/>
              </p:cNvSpPr>
              <p:nvPr/>
            </p:nvSpPr>
            <p:spPr>
              <a:xfrm>
                <a:off x="3163441" y="3694470"/>
                <a:ext cx="2817118" cy="573555"/>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18D0B9C2-7734-4EB3-8761-050E17678D6A}"/>
                  </a:ext>
                </a:extLst>
              </p:cNvPr>
              <p:cNvSpPr txBox="1"/>
              <p:nvPr/>
            </p:nvSpPr>
            <p:spPr>
              <a:xfrm>
                <a:off x="4108219" y="4281140"/>
                <a:ext cx="9275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18D0B9C2-7734-4EB3-8761-050E17678D6A}"/>
                  </a:ext>
                </a:extLst>
              </p:cNvPr>
              <p:cNvSpPr txBox="1">
                <a:spLocks noRot="1" noChangeAspect="1" noMove="1" noResize="1" noEditPoints="1" noAdjustHandles="1" noChangeArrowheads="1" noChangeShapeType="1" noTextEdit="1"/>
              </p:cNvSpPr>
              <p:nvPr/>
            </p:nvSpPr>
            <p:spPr>
              <a:xfrm>
                <a:off x="4108219" y="4281140"/>
                <a:ext cx="927562" cy="276999"/>
              </a:xfrm>
              <a:prstGeom prst="rect">
                <a:avLst/>
              </a:prstGeom>
              <a:blipFill>
                <a:blip r:embed="rId3"/>
                <a:stretch>
                  <a:fillRect l="-5921" r="-5263" b="-65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72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ãå¤§è¿«åç«¯ãªããã®ç»åæ¤ç´¢çµæ">
            <a:extLst>
              <a:ext uri="{FF2B5EF4-FFF2-40B4-BE49-F238E27FC236}">
                <a16:creationId xmlns:a16="http://schemas.microsoft.com/office/drawing/2014/main" id="{C3718D84-85CF-4318-AE86-6C0187C92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7" y="1414462"/>
            <a:ext cx="5381625" cy="40290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B76AC2F-0CF9-44B6-8E7B-5DC114E26466}"/>
              </a:ext>
            </a:extLst>
          </p:cNvPr>
          <p:cNvSpPr txBox="1"/>
          <p:nvPr/>
        </p:nvSpPr>
        <p:spPr>
          <a:xfrm>
            <a:off x="3975201" y="5443537"/>
            <a:ext cx="1193596" cy="369332"/>
          </a:xfrm>
          <a:prstGeom prst="rect">
            <a:avLst/>
          </a:prstGeom>
          <a:noFill/>
        </p:spPr>
        <p:txBody>
          <a:bodyPr wrap="none" rtlCol="0">
            <a:spAutoFit/>
          </a:bodyPr>
          <a:lstStyle/>
          <a:p>
            <a:r>
              <a:rPr kumimoji="1" lang="en-US" altLang="ja-JP" dirty="0"/>
              <a:t>twitter</a:t>
            </a:r>
            <a:r>
              <a:rPr kumimoji="1" lang="ja-JP" altLang="en-US" dirty="0"/>
              <a:t>より</a:t>
            </a:r>
          </a:p>
        </p:txBody>
      </p:sp>
    </p:spTree>
    <p:extLst>
      <p:ext uri="{BB962C8B-B14F-4D97-AF65-F5344CB8AC3E}">
        <p14:creationId xmlns:p14="http://schemas.microsoft.com/office/powerpoint/2010/main" val="145317858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A82560-13C8-4456-8417-FAD04C21913B}"/>
              </a:ext>
            </a:extLst>
          </p:cNvPr>
          <p:cNvSpPr>
            <a:spLocks noGrp="1"/>
          </p:cNvSpPr>
          <p:nvPr>
            <p:ph type="title"/>
          </p:nvPr>
        </p:nvSpPr>
        <p:spPr/>
        <p:txBody>
          <a:bodyPr/>
          <a:lstStyle/>
          <a:p>
            <a:r>
              <a:rPr lang="ja-JP" altLang="en-US" dirty="0"/>
              <a:t>ナビエ・ストークス方程式</a:t>
            </a:r>
            <a:br>
              <a:rPr lang="en-US" altLang="ja-JP" dirty="0"/>
            </a:br>
            <a:r>
              <a:rPr lang="ja-JP" altLang="en-US" dirty="0"/>
              <a:t>半端ないって！</a:t>
            </a:r>
            <a:endParaRPr kumimoji="1" lang="ja-JP" altLang="en-US" dirty="0"/>
          </a:p>
        </p:txBody>
      </p:sp>
      <p:sp>
        <p:nvSpPr>
          <p:cNvPr id="3" name="コンテンツ プレースホルダー 2">
            <a:extLst>
              <a:ext uri="{FF2B5EF4-FFF2-40B4-BE49-F238E27FC236}">
                <a16:creationId xmlns:a16="http://schemas.microsoft.com/office/drawing/2014/main" id="{1B59B55C-3B89-4628-A00A-1F0A10C29F3B}"/>
              </a:ext>
            </a:extLst>
          </p:cNvPr>
          <p:cNvSpPr>
            <a:spLocks noGrp="1"/>
          </p:cNvSpPr>
          <p:nvPr>
            <p:ph idx="1"/>
          </p:nvPr>
        </p:nvSpPr>
        <p:spPr>
          <a:xfrm>
            <a:off x="822959" y="1845734"/>
            <a:ext cx="7543801" cy="2136331"/>
          </a:xfrm>
        </p:spPr>
        <p:txBody>
          <a:bodyPr>
            <a:normAutofit/>
          </a:bodyPr>
          <a:lstStyle/>
          <a:p>
            <a:pPr>
              <a:buFont typeface="Wingdings" panose="05000000000000000000" pitchFamily="2" charset="2"/>
              <a:buChar char="l"/>
            </a:pPr>
            <a:r>
              <a:rPr kumimoji="1" lang="ja-JP" altLang="en-US" sz="2800" dirty="0"/>
              <a:t>アイツ</a:t>
            </a:r>
            <a:r>
              <a:rPr kumimoji="1" lang="ja-JP" altLang="en-US" sz="2800" dirty="0" err="1"/>
              <a:t>半端ないって</a:t>
            </a:r>
            <a:r>
              <a:rPr kumimoji="1" lang="ja-JP" altLang="en-US" sz="2800" dirty="0"/>
              <a:t>！</a:t>
            </a:r>
            <a:endParaRPr lang="en-US" altLang="ja-JP" sz="2800" dirty="0"/>
          </a:p>
          <a:p>
            <a:pPr>
              <a:buFont typeface="Wingdings" panose="05000000000000000000" pitchFamily="2" charset="2"/>
              <a:buChar char="l"/>
            </a:pPr>
            <a:r>
              <a:rPr kumimoji="1" lang="ja-JP" altLang="en-US" sz="2800" dirty="0"/>
              <a:t>非線形の偏微分方程式だもん</a:t>
            </a:r>
            <a:r>
              <a:rPr kumimoji="1" lang="en-US" altLang="ja-JP" sz="2800" dirty="0"/>
              <a:t>…</a:t>
            </a:r>
            <a:r>
              <a:rPr kumimoji="1" lang="ja-JP" altLang="en-US" sz="2800" dirty="0" err="1"/>
              <a:t>。</a:t>
            </a:r>
            <a:endParaRPr kumimoji="1" lang="en-US" altLang="ja-JP" sz="2800" dirty="0"/>
          </a:p>
          <a:p>
            <a:pPr>
              <a:buFont typeface="Wingdings" panose="05000000000000000000" pitchFamily="2" charset="2"/>
              <a:buChar char="l"/>
            </a:pPr>
            <a:r>
              <a:rPr lang="ja-JP" altLang="en-US" sz="2800" dirty="0"/>
              <a:t>そんな</a:t>
            </a:r>
            <a:r>
              <a:rPr lang="ja-JP" altLang="en-US" sz="2800" dirty="0" err="1"/>
              <a:t>ん</a:t>
            </a:r>
            <a:r>
              <a:rPr lang="ja-JP" altLang="en-US" sz="2800" dirty="0"/>
              <a:t>解けんやん普通</a:t>
            </a:r>
            <a:r>
              <a:rPr lang="en-US" altLang="ja-JP" sz="2800" dirty="0"/>
              <a:t>…</a:t>
            </a:r>
            <a:r>
              <a:rPr lang="ja-JP" altLang="en-US" sz="2800" dirty="0" err="1"/>
              <a:t>。</a:t>
            </a:r>
            <a:endParaRPr kumimoji="1" lang="ja-JP" altLang="en-US" sz="2800" dirty="0"/>
          </a:p>
        </p:txBody>
      </p:sp>
      <p:sp>
        <p:nvSpPr>
          <p:cNvPr id="4" name="四角形: 角を丸くする 3">
            <a:extLst>
              <a:ext uri="{FF2B5EF4-FFF2-40B4-BE49-F238E27FC236}">
                <a16:creationId xmlns:a16="http://schemas.microsoft.com/office/drawing/2014/main" id="{F2D7043D-12BF-47DF-8BB5-54F7DAF12E99}"/>
              </a:ext>
            </a:extLst>
          </p:cNvPr>
          <p:cNvSpPr/>
          <p:nvPr/>
        </p:nvSpPr>
        <p:spPr>
          <a:xfrm>
            <a:off x="822959" y="4527755"/>
            <a:ext cx="7543801" cy="752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そもそも</a:t>
            </a:r>
            <a:r>
              <a:rPr kumimoji="1" lang="ja-JP" altLang="en-US" b="1" u="sng" dirty="0">
                <a:effectLst>
                  <a:outerShdw blurRad="38100" dist="38100" dir="2700000" algn="tl">
                    <a:srgbClr val="000000">
                      <a:alpha val="43137"/>
                    </a:srgbClr>
                  </a:outerShdw>
                </a:effectLst>
              </a:rPr>
              <a:t>解が存在するかどうかさえわかっていない</a:t>
            </a:r>
            <a:r>
              <a:rPr kumimoji="1" lang="en-US" altLang="ja-JP" dirty="0"/>
              <a:t>…</a:t>
            </a:r>
            <a:r>
              <a:rPr kumimoji="1" lang="ja-JP" altLang="en-US" dirty="0" err="1"/>
              <a:t>。</a:t>
            </a:r>
            <a:endParaRPr kumimoji="1" lang="ja-JP" altLang="en-US" dirty="0"/>
          </a:p>
        </p:txBody>
      </p:sp>
    </p:spTree>
    <p:extLst>
      <p:ext uri="{BB962C8B-B14F-4D97-AF65-F5344CB8AC3E}">
        <p14:creationId xmlns:p14="http://schemas.microsoft.com/office/powerpoint/2010/main" val="31090952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9B5FED8-BFFC-4116-A04B-D5A3E0023F30}"/>
              </a:ext>
            </a:extLst>
          </p:cNvPr>
          <p:cNvPicPr>
            <a:picLocks noChangeAspect="1"/>
          </p:cNvPicPr>
          <p:nvPr/>
        </p:nvPicPr>
        <p:blipFill>
          <a:blip r:embed="rId2"/>
          <a:stretch>
            <a:fillRect/>
          </a:stretch>
        </p:blipFill>
        <p:spPr>
          <a:xfrm>
            <a:off x="1364689" y="1516640"/>
            <a:ext cx="3207311" cy="3824719"/>
          </a:xfrm>
          <a:prstGeom prst="rect">
            <a:avLst/>
          </a:prstGeom>
          <a:ln>
            <a:noFill/>
          </a:ln>
          <a:effectLst>
            <a:softEdge rad="112500"/>
          </a:effectLst>
        </p:spPr>
      </p:pic>
      <p:sp>
        <p:nvSpPr>
          <p:cNvPr id="3" name="テキスト ボックス 2">
            <a:extLst>
              <a:ext uri="{FF2B5EF4-FFF2-40B4-BE49-F238E27FC236}">
                <a16:creationId xmlns:a16="http://schemas.microsoft.com/office/drawing/2014/main" id="{F2DD0881-2CD9-4A6A-88CA-1629C679F41B}"/>
              </a:ext>
            </a:extLst>
          </p:cNvPr>
          <p:cNvSpPr txBox="1"/>
          <p:nvPr/>
        </p:nvSpPr>
        <p:spPr>
          <a:xfrm>
            <a:off x="2183514" y="5341359"/>
            <a:ext cx="1569660" cy="646331"/>
          </a:xfrm>
          <a:prstGeom prst="rect">
            <a:avLst/>
          </a:prstGeom>
          <a:noFill/>
        </p:spPr>
        <p:txBody>
          <a:bodyPr wrap="none" rtlCol="0">
            <a:spAutoFit/>
          </a:bodyPr>
          <a:lstStyle/>
          <a:p>
            <a:r>
              <a:rPr kumimoji="1" lang="ja-JP" altLang="en-US" dirty="0"/>
              <a:t>某国の王妃様</a:t>
            </a:r>
            <a:br>
              <a:rPr kumimoji="1" lang="en-US" altLang="ja-JP" dirty="0"/>
            </a:br>
            <a:r>
              <a:rPr kumimoji="1" lang="en-US" altLang="ja-JP" dirty="0"/>
              <a:t>Wikipedia</a:t>
            </a:r>
            <a:r>
              <a:rPr kumimoji="1" lang="ja-JP" altLang="en-US" dirty="0"/>
              <a:t>より</a:t>
            </a:r>
          </a:p>
        </p:txBody>
      </p:sp>
      <p:sp>
        <p:nvSpPr>
          <p:cNvPr id="4" name="思考の吹き出し: 雲形 3">
            <a:extLst>
              <a:ext uri="{FF2B5EF4-FFF2-40B4-BE49-F238E27FC236}">
                <a16:creationId xmlns:a16="http://schemas.microsoft.com/office/drawing/2014/main" id="{7C8982BC-3F21-4A0D-97D2-A65DD512182A}"/>
              </a:ext>
            </a:extLst>
          </p:cNvPr>
          <p:cNvSpPr/>
          <p:nvPr/>
        </p:nvSpPr>
        <p:spPr>
          <a:xfrm>
            <a:off x="4984028" y="2105333"/>
            <a:ext cx="2795283" cy="2647334"/>
          </a:xfrm>
          <a:prstGeom prst="cloudCallout">
            <a:avLst>
              <a:gd name="adj1" fmla="val -64702"/>
              <a:gd name="adj2" fmla="val -31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厳密解がわからなければ、</a:t>
            </a:r>
            <a:endParaRPr kumimoji="1" lang="en-US" altLang="ja-JP" dirty="0"/>
          </a:p>
          <a:p>
            <a:pPr algn="ctr"/>
            <a:r>
              <a:rPr kumimoji="1" lang="ja-JP" altLang="en-US" dirty="0"/>
              <a:t>数値計算すればいいじゃない</a:t>
            </a:r>
          </a:p>
        </p:txBody>
      </p:sp>
    </p:spTree>
    <p:extLst>
      <p:ext uri="{BB962C8B-B14F-4D97-AF65-F5344CB8AC3E}">
        <p14:creationId xmlns:p14="http://schemas.microsoft.com/office/powerpoint/2010/main" val="23456612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91D42A-A0E0-449F-B469-B6BB149E2777}"/>
              </a:ext>
            </a:extLst>
          </p:cNvPr>
          <p:cNvSpPr>
            <a:spLocks noGrp="1"/>
          </p:cNvSpPr>
          <p:nvPr>
            <p:ph type="title"/>
          </p:nvPr>
        </p:nvSpPr>
        <p:spPr/>
        <p:txBody>
          <a:bodyPr/>
          <a:lstStyle/>
          <a:p>
            <a:r>
              <a:rPr kumimoji="1" lang="ja-JP" altLang="en-US" dirty="0"/>
              <a:t>目的を明確化</a:t>
            </a:r>
            <a:r>
              <a:rPr kumimoji="1" lang="en-US" altLang="ja-JP" dirty="0"/>
              <a:t>,</a:t>
            </a:r>
            <a:r>
              <a:rPr lang="ja-JP" altLang="en-US" dirty="0"/>
              <a:t>データの収集</a:t>
            </a:r>
            <a:endParaRPr kumimoji="1" lang="ja-JP" altLang="en-US" dirty="0"/>
          </a:p>
        </p:txBody>
      </p:sp>
      <p:sp>
        <p:nvSpPr>
          <p:cNvPr id="3" name="コンテンツ プレースホルダー 2">
            <a:extLst>
              <a:ext uri="{FF2B5EF4-FFF2-40B4-BE49-F238E27FC236}">
                <a16:creationId xmlns:a16="http://schemas.microsoft.com/office/drawing/2014/main" id="{862C08CF-2D84-4FA2-88D9-824636492998}"/>
              </a:ext>
            </a:extLst>
          </p:cNvPr>
          <p:cNvSpPr>
            <a:spLocks noGrp="1"/>
          </p:cNvSpPr>
          <p:nvPr>
            <p:ph idx="1"/>
          </p:nvPr>
        </p:nvSpPr>
        <p:spPr/>
        <p:txBody>
          <a:bodyPr/>
          <a:lstStyle/>
          <a:p>
            <a:pPr>
              <a:buFont typeface="Wingdings" panose="05000000000000000000" pitchFamily="2" charset="2"/>
              <a:buChar char="l"/>
            </a:pPr>
            <a:r>
              <a:rPr kumimoji="1" lang="ja-JP" altLang="en-US" sz="2400" dirty="0"/>
              <a:t>完全でなくてもいいから流体の流れが知りたい</a:t>
            </a:r>
            <a:r>
              <a:rPr kumimoji="1" lang="en-US" altLang="ja-JP" sz="2400" dirty="0"/>
              <a:t>!</a:t>
            </a:r>
          </a:p>
          <a:p>
            <a:pPr>
              <a:buFont typeface="Wingdings" panose="05000000000000000000" pitchFamily="2" charset="2"/>
              <a:buChar char="l"/>
            </a:pPr>
            <a:r>
              <a:rPr lang="ja-JP" altLang="en-US" sz="2400" dirty="0"/>
              <a:t>空間は十分に細ければ連続でなくてもよい</a:t>
            </a:r>
            <a:endParaRPr lang="en-US" altLang="ja-JP" sz="2400" dirty="0"/>
          </a:p>
          <a:p>
            <a:pPr>
              <a:buFont typeface="Wingdings" panose="05000000000000000000" pitchFamily="2" charset="2"/>
              <a:buChar char="l"/>
            </a:pPr>
            <a:r>
              <a:rPr kumimoji="1" lang="ja-JP" altLang="en-US" sz="2400" dirty="0"/>
              <a:t>空間と時間を離散化して、近似すればよい</a:t>
            </a:r>
            <a:endParaRPr kumimoji="1" lang="en-US" altLang="ja-JP" sz="2400" dirty="0"/>
          </a:p>
          <a:p>
            <a:pPr marL="0" indent="0">
              <a:buNone/>
            </a:pPr>
            <a:endParaRPr kumimoji="1" lang="en-US" altLang="ja-JP" sz="2400" dirty="0"/>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98869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06F84-05CC-4036-A26F-22B565231B15}"/>
              </a:ext>
            </a:extLst>
          </p:cNvPr>
          <p:cNvSpPr>
            <a:spLocks noGrp="1"/>
          </p:cNvSpPr>
          <p:nvPr>
            <p:ph type="title"/>
          </p:nvPr>
        </p:nvSpPr>
        <p:spPr/>
        <p:txBody>
          <a:bodyPr/>
          <a:lstStyle/>
          <a:p>
            <a:r>
              <a:rPr lang="ja-JP" altLang="en-US" dirty="0"/>
              <a:t>モデリング</a:t>
            </a:r>
            <a:endParaRPr kumimoji="1" lang="ja-JP" altLang="en-US" dirty="0"/>
          </a:p>
        </p:txBody>
      </p:sp>
      <p:sp>
        <p:nvSpPr>
          <p:cNvPr id="3" name="コンテンツ プレースホルダー 2">
            <a:extLst>
              <a:ext uri="{FF2B5EF4-FFF2-40B4-BE49-F238E27FC236}">
                <a16:creationId xmlns:a16="http://schemas.microsoft.com/office/drawing/2014/main" id="{74C34706-CEC4-4854-B9AD-844F03C164BD}"/>
              </a:ext>
            </a:extLst>
          </p:cNvPr>
          <p:cNvSpPr>
            <a:spLocks noGrp="1"/>
          </p:cNvSpPr>
          <p:nvPr>
            <p:ph sz="half" idx="1"/>
          </p:nvPr>
        </p:nvSpPr>
        <p:spPr/>
        <p:txBody>
          <a:bodyPr/>
          <a:lstStyle/>
          <a:p>
            <a:pPr>
              <a:buFont typeface="Wingdings" panose="05000000000000000000" pitchFamily="2" charset="2"/>
              <a:buChar char="l"/>
            </a:pPr>
            <a:r>
              <a:rPr lang="ja-JP" altLang="en-US" sz="2400" dirty="0"/>
              <a:t>計算を離散化するために、空間をメッシュに分割する</a:t>
            </a:r>
            <a:endParaRPr lang="en-US" altLang="ja-JP" sz="2400" dirty="0"/>
          </a:p>
          <a:p>
            <a:pPr>
              <a:buFont typeface="Wingdings" panose="05000000000000000000" pitchFamily="2" charset="2"/>
              <a:buChar char="l"/>
            </a:pPr>
            <a:r>
              <a:rPr lang="ja-JP" altLang="en-US" sz="2400" dirty="0"/>
              <a:t>メッシュは細ければよいが、細かすぎると解析に時間がかかる</a:t>
            </a:r>
            <a:endParaRPr lang="en-US" altLang="ja-JP" sz="2400" dirty="0"/>
          </a:p>
          <a:p>
            <a:pPr>
              <a:buFont typeface="Wingdings" panose="05000000000000000000" pitchFamily="2" charset="2"/>
              <a:buChar char="l"/>
            </a:pPr>
            <a:r>
              <a:rPr lang="ja-JP" altLang="en-US" sz="2400" dirty="0"/>
              <a:t>メッシュはひずみがなく、直行しているとよいとされる</a:t>
            </a:r>
          </a:p>
          <a:p>
            <a:endParaRPr kumimoji="1" lang="ja-JP" altLang="en-US" dirty="0"/>
          </a:p>
        </p:txBody>
      </p:sp>
      <p:grpSp>
        <p:nvGrpSpPr>
          <p:cNvPr id="17" name="グループ化 16">
            <a:extLst>
              <a:ext uri="{FF2B5EF4-FFF2-40B4-BE49-F238E27FC236}">
                <a16:creationId xmlns:a16="http://schemas.microsoft.com/office/drawing/2014/main" id="{FBD6624D-5972-4BEC-8527-D980FE50E885}"/>
              </a:ext>
            </a:extLst>
          </p:cNvPr>
          <p:cNvGrpSpPr/>
          <p:nvPr/>
        </p:nvGrpSpPr>
        <p:grpSpPr>
          <a:xfrm>
            <a:off x="4594859" y="2448943"/>
            <a:ext cx="3524865" cy="2816942"/>
            <a:chOff x="4572000" y="2303698"/>
            <a:chExt cx="3524865" cy="2816942"/>
          </a:xfrm>
        </p:grpSpPr>
        <p:sp>
          <p:nvSpPr>
            <p:cNvPr id="5" name="正方形/長方形 4">
              <a:extLst>
                <a:ext uri="{FF2B5EF4-FFF2-40B4-BE49-F238E27FC236}">
                  <a16:creationId xmlns:a16="http://schemas.microsoft.com/office/drawing/2014/main" id="{1EB3A360-5C8B-45E7-AA44-058CF7EE0B86}"/>
                </a:ext>
              </a:extLst>
            </p:cNvPr>
            <p:cNvSpPr/>
            <p:nvPr/>
          </p:nvSpPr>
          <p:spPr>
            <a:xfrm>
              <a:off x="4572000" y="2303698"/>
              <a:ext cx="3524865" cy="281694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F839EA90-53A7-4F7D-BC24-AA61BCA47533}"/>
                </a:ext>
              </a:extLst>
            </p:cNvPr>
            <p:cNvSpPr/>
            <p:nvPr/>
          </p:nvSpPr>
          <p:spPr>
            <a:xfrm>
              <a:off x="5794432" y="3172169"/>
              <a:ext cx="1080000" cy="10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AE7DE82A-0037-4479-8C83-005965438C52}"/>
                </a:ext>
              </a:extLst>
            </p:cNvPr>
            <p:cNvCxnSpPr/>
            <p:nvPr/>
          </p:nvCxnSpPr>
          <p:spPr>
            <a:xfrm flipH="1">
              <a:off x="7175091" y="3077277"/>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DB725563-E9BA-4E12-A891-6630F78490D7}"/>
                </a:ext>
              </a:extLst>
            </p:cNvPr>
            <p:cNvCxnSpPr/>
            <p:nvPr/>
          </p:nvCxnSpPr>
          <p:spPr>
            <a:xfrm flipH="1">
              <a:off x="7175091" y="3313252"/>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567B3A61-3174-4F1C-8B63-E1A2C400140B}"/>
                </a:ext>
              </a:extLst>
            </p:cNvPr>
            <p:cNvCxnSpPr/>
            <p:nvPr/>
          </p:nvCxnSpPr>
          <p:spPr>
            <a:xfrm flipH="1">
              <a:off x="7175091" y="3512356"/>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254A428-FD41-4297-8F0F-42023A2E5F2C}"/>
                </a:ext>
              </a:extLst>
            </p:cNvPr>
            <p:cNvCxnSpPr/>
            <p:nvPr/>
          </p:nvCxnSpPr>
          <p:spPr>
            <a:xfrm flipH="1">
              <a:off x="7175091" y="2833929"/>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C122531-D8AC-4025-912C-B5F4C721A60B}"/>
                </a:ext>
              </a:extLst>
            </p:cNvPr>
            <p:cNvCxnSpPr/>
            <p:nvPr/>
          </p:nvCxnSpPr>
          <p:spPr>
            <a:xfrm flipH="1">
              <a:off x="7175091" y="4394800"/>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6A805A6A-A45F-4B05-B7D2-E9A978D7B094}"/>
                </a:ext>
              </a:extLst>
            </p:cNvPr>
            <p:cNvCxnSpPr/>
            <p:nvPr/>
          </p:nvCxnSpPr>
          <p:spPr>
            <a:xfrm flipH="1">
              <a:off x="7175091" y="4163742"/>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8AEB824F-C464-41FA-B4AD-3BB14C008492}"/>
                </a:ext>
              </a:extLst>
            </p:cNvPr>
            <p:cNvCxnSpPr/>
            <p:nvPr/>
          </p:nvCxnSpPr>
          <p:spPr>
            <a:xfrm flipH="1">
              <a:off x="7175091" y="3917935"/>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1783F610-A216-4EB9-A0A6-157F0D5101F2}"/>
                </a:ext>
              </a:extLst>
            </p:cNvPr>
            <p:cNvCxnSpPr/>
            <p:nvPr/>
          </p:nvCxnSpPr>
          <p:spPr>
            <a:xfrm flipH="1">
              <a:off x="7175091" y="3712169"/>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79B3B863-4990-4666-8F60-74E40A63EE47}"/>
                </a:ext>
              </a:extLst>
            </p:cNvPr>
            <p:cNvCxnSpPr/>
            <p:nvPr/>
          </p:nvCxnSpPr>
          <p:spPr>
            <a:xfrm flipH="1">
              <a:off x="7175091" y="4618484"/>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B205D33F-41AA-4FAA-B30F-B182FAC1E85C}"/>
                </a:ext>
              </a:extLst>
            </p:cNvPr>
            <p:cNvCxnSpPr/>
            <p:nvPr/>
          </p:nvCxnSpPr>
          <p:spPr>
            <a:xfrm flipH="1">
              <a:off x="7175091" y="2620077"/>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グループ化 49">
            <a:extLst>
              <a:ext uri="{FF2B5EF4-FFF2-40B4-BE49-F238E27FC236}">
                <a16:creationId xmlns:a16="http://schemas.microsoft.com/office/drawing/2014/main" id="{D8D35BF6-A43A-409A-9E59-E3CB1119C6F8}"/>
              </a:ext>
            </a:extLst>
          </p:cNvPr>
          <p:cNvGrpSpPr/>
          <p:nvPr/>
        </p:nvGrpSpPr>
        <p:grpSpPr>
          <a:xfrm>
            <a:off x="4571996" y="2426820"/>
            <a:ext cx="3540601" cy="2851355"/>
            <a:chOff x="4571996" y="2426820"/>
            <a:chExt cx="3540601" cy="2851355"/>
          </a:xfrm>
        </p:grpSpPr>
        <p:cxnSp>
          <p:nvCxnSpPr>
            <p:cNvPr id="19" name="直線コネクタ 18">
              <a:extLst>
                <a:ext uri="{FF2B5EF4-FFF2-40B4-BE49-F238E27FC236}">
                  <a16:creationId xmlns:a16="http://schemas.microsoft.com/office/drawing/2014/main" id="{F3BC47F8-921C-44A9-85E7-AD6434395660}"/>
                </a:ext>
              </a:extLst>
            </p:cNvPr>
            <p:cNvCxnSpPr/>
            <p:nvPr/>
          </p:nvCxnSpPr>
          <p:spPr>
            <a:xfrm>
              <a:off x="4837471" y="2448943"/>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D712C8D0-B9DA-451A-A9FE-772B935FFE50}"/>
                </a:ext>
              </a:extLst>
            </p:cNvPr>
            <p:cNvCxnSpPr/>
            <p:nvPr/>
          </p:nvCxnSpPr>
          <p:spPr>
            <a:xfrm>
              <a:off x="7821561" y="2448943"/>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45660E13-BF5C-4F9B-8D58-826F3FF1E748}"/>
                </a:ext>
              </a:extLst>
            </p:cNvPr>
            <p:cNvCxnSpPr/>
            <p:nvPr/>
          </p:nvCxnSpPr>
          <p:spPr>
            <a:xfrm>
              <a:off x="5157019" y="2448943"/>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FA2A28D7-400F-44E4-8966-D08F835719CE}"/>
                </a:ext>
              </a:extLst>
            </p:cNvPr>
            <p:cNvCxnSpPr/>
            <p:nvPr/>
          </p:nvCxnSpPr>
          <p:spPr>
            <a:xfrm>
              <a:off x="5633884" y="2448943"/>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3D6BEB83-3266-45AB-88B3-8F0D820E33D1}"/>
                </a:ext>
              </a:extLst>
            </p:cNvPr>
            <p:cNvCxnSpPr/>
            <p:nvPr/>
          </p:nvCxnSpPr>
          <p:spPr>
            <a:xfrm>
              <a:off x="5410200" y="2461233"/>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DF0C29F7-A384-41F8-839B-07203097DD87}"/>
                </a:ext>
              </a:extLst>
            </p:cNvPr>
            <p:cNvCxnSpPr/>
            <p:nvPr/>
          </p:nvCxnSpPr>
          <p:spPr>
            <a:xfrm>
              <a:off x="5794432" y="2441568"/>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457D1E09-4597-4480-BE3B-90DC3B9BF619}"/>
                </a:ext>
              </a:extLst>
            </p:cNvPr>
            <p:cNvCxnSpPr/>
            <p:nvPr/>
          </p:nvCxnSpPr>
          <p:spPr>
            <a:xfrm>
              <a:off x="6009968" y="2426820"/>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91FE88B4-1413-43CF-A919-5E50328925BF}"/>
                </a:ext>
              </a:extLst>
            </p:cNvPr>
            <p:cNvCxnSpPr/>
            <p:nvPr/>
          </p:nvCxnSpPr>
          <p:spPr>
            <a:xfrm>
              <a:off x="6241025" y="2448943"/>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B2E74338-9A92-42E3-A287-2245410FAE46}"/>
                </a:ext>
              </a:extLst>
            </p:cNvPr>
            <p:cNvCxnSpPr/>
            <p:nvPr/>
          </p:nvCxnSpPr>
          <p:spPr>
            <a:xfrm>
              <a:off x="6469626" y="2441568"/>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30" name="直線コネクタ 29">
              <a:extLst>
                <a:ext uri="{FF2B5EF4-FFF2-40B4-BE49-F238E27FC236}">
                  <a16:creationId xmlns:a16="http://schemas.microsoft.com/office/drawing/2014/main" id="{22FD196D-300B-442E-A704-6B27E6315B40}"/>
                </a:ext>
              </a:extLst>
            </p:cNvPr>
            <p:cNvCxnSpPr/>
            <p:nvPr/>
          </p:nvCxnSpPr>
          <p:spPr>
            <a:xfrm>
              <a:off x="6712973" y="2429278"/>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31" name="直線コネクタ 30">
              <a:extLst>
                <a:ext uri="{FF2B5EF4-FFF2-40B4-BE49-F238E27FC236}">
                  <a16:creationId xmlns:a16="http://schemas.microsoft.com/office/drawing/2014/main" id="{0EEB0350-1168-4523-B0F1-B3B645A9C055}"/>
                </a:ext>
              </a:extLst>
            </p:cNvPr>
            <p:cNvCxnSpPr/>
            <p:nvPr/>
          </p:nvCxnSpPr>
          <p:spPr>
            <a:xfrm>
              <a:off x="6971072" y="2441568"/>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A417C161-C9C5-410D-9DA8-0D869BA39A3E}"/>
                </a:ext>
              </a:extLst>
            </p:cNvPr>
            <p:cNvCxnSpPr/>
            <p:nvPr/>
          </p:nvCxnSpPr>
          <p:spPr>
            <a:xfrm>
              <a:off x="7288161" y="2461233"/>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33" name="直線コネクタ 32">
              <a:extLst>
                <a:ext uri="{FF2B5EF4-FFF2-40B4-BE49-F238E27FC236}">
                  <a16:creationId xmlns:a16="http://schemas.microsoft.com/office/drawing/2014/main" id="{C9DF430D-F3FD-4E55-BAE9-3647C0F9BA21}"/>
                </a:ext>
              </a:extLst>
            </p:cNvPr>
            <p:cNvCxnSpPr/>
            <p:nvPr/>
          </p:nvCxnSpPr>
          <p:spPr>
            <a:xfrm>
              <a:off x="7524135" y="2429278"/>
              <a:ext cx="0" cy="2816942"/>
            </a:xfrm>
            <a:prstGeom prst="line">
              <a:avLst/>
            </a:prstGeom>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0F509E36-0AC2-42A1-8655-79EA8FDED753}"/>
                </a:ext>
              </a:extLst>
            </p:cNvPr>
            <p:cNvCxnSpPr>
              <a:cxnSpLocks/>
            </p:cNvCxnSpPr>
            <p:nvPr/>
          </p:nvCxnSpPr>
          <p:spPr>
            <a:xfrm flipH="1">
              <a:off x="4579128" y="2684207"/>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8685CECF-90D3-43EE-8764-86FD7846D0EC}"/>
                </a:ext>
              </a:extLst>
            </p:cNvPr>
            <p:cNvCxnSpPr>
              <a:cxnSpLocks/>
            </p:cNvCxnSpPr>
            <p:nvPr/>
          </p:nvCxnSpPr>
          <p:spPr>
            <a:xfrm flipH="1">
              <a:off x="4572000" y="2888226"/>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05F75E9C-3EE0-4D90-885F-A1739CCC59A2}"/>
                </a:ext>
              </a:extLst>
            </p:cNvPr>
            <p:cNvCxnSpPr>
              <a:cxnSpLocks/>
            </p:cNvCxnSpPr>
            <p:nvPr/>
          </p:nvCxnSpPr>
          <p:spPr>
            <a:xfrm flipH="1">
              <a:off x="4572000" y="3070124"/>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8CBAD622-A915-4238-9B88-A2B7D5F52A8D}"/>
                </a:ext>
              </a:extLst>
            </p:cNvPr>
            <p:cNvCxnSpPr>
              <a:cxnSpLocks/>
            </p:cNvCxnSpPr>
            <p:nvPr/>
          </p:nvCxnSpPr>
          <p:spPr>
            <a:xfrm flipH="1">
              <a:off x="4579128" y="3222522"/>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22033893-E377-4479-B770-769594A9DA63}"/>
                </a:ext>
              </a:extLst>
            </p:cNvPr>
            <p:cNvCxnSpPr>
              <a:cxnSpLocks/>
            </p:cNvCxnSpPr>
            <p:nvPr/>
          </p:nvCxnSpPr>
          <p:spPr>
            <a:xfrm flipH="1">
              <a:off x="4571998" y="3426541"/>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D8E3E888-5158-4C4F-8AF4-E447890D2A13}"/>
                </a:ext>
              </a:extLst>
            </p:cNvPr>
            <p:cNvCxnSpPr>
              <a:cxnSpLocks/>
            </p:cNvCxnSpPr>
            <p:nvPr/>
          </p:nvCxnSpPr>
          <p:spPr>
            <a:xfrm flipH="1">
              <a:off x="4594860" y="3601064"/>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2816BF8A-EB88-4592-B7B9-644D1E9ECF51}"/>
                </a:ext>
              </a:extLst>
            </p:cNvPr>
            <p:cNvCxnSpPr>
              <a:cxnSpLocks/>
            </p:cNvCxnSpPr>
            <p:nvPr/>
          </p:nvCxnSpPr>
          <p:spPr>
            <a:xfrm flipH="1">
              <a:off x="4579126" y="4004186"/>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C7CBBE74-5BAF-4311-A2CA-690C5020D889}"/>
                </a:ext>
              </a:extLst>
            </p:cNvPr>
            <p:cNvCxnSpPr>
              <a:cxnSpLocks/>
            </p:cNvCxnSpPr>
            <p:nvPr/>
          </p:nvCxnSpPr>
          <p:spPr>
            <a:xfrm flipH="1">
              <a:off x="4571999" y="4237703"/>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A7C5F965-67DC-4443-92BA-E88CED81DB7C}"/>
                </a:ext>
              </a:extLst>
            </p:cNvPr>
            <p:cNvCxnSpPr>
              <a:cxnSpLocks/>
            </p:cNvCxnSpPr>
            <p:nvPr/>
          </p:nvCxnSpPr>
          <p:spPr>
            <a:xfrm flipH="1">
              <a:off x="4594860" y="4385060"/>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40A6CECF-9929-406E-936C-E58B7B78C1D8}"/>
                </a:ext>
              </a:extLst>
            </p:cNvPr>
            <p:cNvCxnSpPr>
              <a:cxnSpLocks/>
            </p:cNvCxnSpPr>
            <p:nvPr/>
          </p:nvCxnSpPr>
          <p:spPr>
            <a:xfrm flipH="1">
              <a:off x="4579127" y="4540045"/>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EC849792-4737-4A27-AA54-DDD588BC5F58}"/>
                </a:ext>
              </a:extLst>
            </p:cNvPr>
            <p:cNvCxnSpPr>
              <a:cxnSpLocks/>
            </p:cNvCxnSpPr>
            <p:nvPr/>
          </p:nvCxnSpPr>
          <p:spPr>
            <a:xfrm flipH="1">
              <a:off x="4571997" y="3820542"/>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6CBAE5AB-9C07-4FC9-AA25-1327FA08EF31}"/>
                </a:ext>
              </a:extLst>
            </p:cNvPr>
            <p:cNvCxnSpPr>
              <a:cxnSpLocks/>
            </p:cNvCxnSpPr>
            <p:nvPr/>
          </p:nvCxnSpPr>
          <p:spPr>
            <a:xfrm flipH="1">
              <a:off x="4594859" y="4871883"/>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3B9F0128-F85F-40C9-AB3B-6CDB7D46D6FF}"/>
                </a:ext>
              </a:extLst>
            </p:cNvPr>
            <p:cNvCxnSpPr>
              <a:cxnSpLocks/>
            </p:cNvCxnSpPr>
            <p:nvPr/>
          </p:nvCxnSpPr>
          <p:spPr>
            <a:xfrm flipH="1">
              <a:off x="4571996" y="4707193"/>
              <a:ext cx="3517737" cy="0"/>
            </a:xfrm>
            <a:prstGeom prst="line">
              <a:avLst/>
            </a:prstGeom>
          </p:spPr>
          <p:style>
            <a:lnRef idx="1">
              <a:schemeClr val="dk1"/>
            </a:lnRef>
            <a:fillRef idx="0">
              <a:schemeClr val="dk1"/>
            </a:fillRef>
            <a:effectRef idx="0">
              <a:schemeClr val="dk1"/>
            </a:effectRef>
            <a:fontRef idx="minor">
              <a:schemeClr val="tx1"/>
            </a:fontRef>
          </p:style>
        </p:cxnSp>
        <p:cxnSp>
          <p:nvCxnSpPr>
            <p:cNvPr id="49" name="直線コネクタ 48">
              <a:extLst>
                <a:ext uri="{FF2B5EF4-FFF2-40B4-BE49-F238E27FC236}">
                  <a16:creationId xmlns:a16="http://schemas.microsoft.com/office/drawing/2014/main" id="{679A3A50-488D-49AE-9DAE-A6ACC951B5C2}"/>
                </a:ext>
              </a:extLst>
            </p:cNvPr>
            <p:cNvCxnSpPr>
              <a:cxnSpLocks/>
            </p:cNvCxnSpPr>
            <p:nvPr/>
          </p:nvCxnSpPr>
          <p:spPr>
            <a:xfrm flipH="1">
              <a:off x="4579126" y="5098025"/>
              <a:ext cx="3517737"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9142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EF523-AA29-4149-AD6D-C724B1A7B86A}"/>
              </a:ext>
            </a:extLst>
          </p:cNvPr>
          <p:cNvSpPr>
            <a:spLocks noGrp="1"/>
          </p:cNvSpPr>
          <p:nvPr>
            <p:ph type="title"/>
          </p:nvPr>
        </p:nvSpPr>
        <p:spPr/>
        <p:txBody>
          <a:bodyPr/>
          <a:lstStyle/>
          <a:p>
            <a:r>
              <a:rPr kumimoji="1" lang="ja-JP" altLang="en-US" dirty="0"/>
              <a:t>実行</a:t>
            </a:r>
          </a:p>
        </p:txBody>
      </p:sp>
      <p:sp>
        <p:nvSpPr>
          <p:cNvPr id="3" name="コンテンツ プレースホルダー 2">
            <a:extLst>
              <a:ext uri="{FF2B5EF4-FFF2-40B4-BE49-F238E27FC236}">
                <a16:creationId xmlns:a16="http://schemas.microsoft.com/office/drawing/2014/main" id="{E076D93A-58C4-4B95-A947-3A492C42BB01}"/>
              </a:ext>
            </a:extLst>
          </p:cNvPr>
          <p:cNvSpPr>
            <a:spLocks noGrp="1"/>
          </p:cNvSpPr>
          <p:nvPr>
            <p:ph idx="1"/>
          </p:nvPr>
        </p:nvSpPr>
        <p:spPr>
          <a:xfrm>
            <a:off x="822960" y="1845734"/>
            <a:ext cx="3749040" cy="3537427"/>
          </a:xfrm>
        </p:spPr>
        <p:txBody>
          <a:bodyPr>
            <a:normAutofit/>
          </a:bodyPr>
          <a:lstStyle/>
          <a:p>
            <a:pPr>
              <a:buFont typeface="Wingdings" panose="05000000000000000000" pitchFamily="2" charset="2"/>
              <a:buChar char="l"/>
            </a:pPr>
            <a:r>
              <a:rPr kumimoji="1" lang="ja-JP" altLang="en-US" sz="2400" dirty="0"/>
              <a:t>複雑なので自前でプログラミングするのが難しい</a:t>
            </a:r>
            <a:endParaRPr kumimoji="1" lang="en-US" altLang="ja-JP" sz="2400" dirty="0"/>
          </a:p>
          <a:p>
            <a:pPr>
              <a:buFont typeface="Wingdings" panose="05000000000000000000" pitchFamily="2" charset="2"/>
              <a:buChar char="l"/>
            </a:pPr>
            <a:r>
              <a:rPr lang="ja-JP" altLang="en-US" sz="2400" dirty="0"/>
              <a:t>そして、計算量が多いので最適化しないと厳しい</a:t>
            </a:r>
            <a:endParaRPr lang="en-US" altLang="ja-JP" sz="2400" dirty="0"/>
          </a:p>
          <a:p>
            <a:pPr>
              <a:buFont typeface="Wingdings" panose="05000000000000000000" pitchFamily="2" charset="2"/>
              <a:buChar char="l"/>
            </a:pPr>
            <a:r>
              <a:rPr kumimoji="1" lang="ja-JP" altLang="en-US" sz="2400" dirty="0"/>
              <a:t>一般的には既成品のソフトが多く用いられている。</a:t>
            </a:r>
          </a:p>
        </p:txBody>
      </p:sp>
      <p:pic>
        <p:nvPicPr>
          <p:cNvPr id="5122" name="Picture 2" descr="ãANSYSãã®ç»åæ¤ç´¢çµæ">
            <a:extLst>
              <a:ext uri="{FF2B5EF4-FFF2-40B4-BE49-F238E27FC236}">
                <a16:creationId xmlns:a16="http://schemas.microsoft.com/office/drawing/2014/main" id="{DFB2184F-100F-45C5-8361-3AB97033C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266" y="1845734"/>
            <a:ext cx="3228494" cy="17958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ãopenfoamãã®ç»åæ¤ç´¢çµæ">
            <a:extLst>
              <a:ext uri="{FF2B5EF4-FFF2-40B4-BE49-F238E27FC236}">
                <a16:creationId xmlns:a16="http://schemas.microsoft.com/office/drawing/2014/main" id="{0BE068A8-ACBE-49A3-A473-02632DA8A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266" y="4241491"/>
            <a:ext cx="3228494" cy="114167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15E8DD7A-810B-421E-8438-ABF7780740C7}"/>
              </a:ext>
            </a:extLst>
          </p:cNvPr>
          <p:cNvSpPr txBox="1"/>
          <p:nvPr/>
        </p:nvSpPr>
        <p:spPr>
          <a:xfrm>
            <a:off x="5973229" y="3641584"/>
            <a:ext cx="1558568" cy="369332"/>
          </a:xfrm>
          <a:prstGeom prst="rect">
            <a:avLst/>
          </a:prstGeom>
          <a:noFill/>
        </p:spPr>
        <p:txBody>
          <a:bodyPr wrap="none" rtlCol="0">
            <a:spAutoFit/>
          </a:bodyPr>
          <a:lstStyle/>
          <a:p>
            <a:r>
              <a:rPr kumimoji="1" lang="en-US" altLang="ja-JP" dirty="0"/>
              <a:t>From ANSYS</a:t>
            </a:r>
            <a:r>
              <a:rPr kumimoji="1" lang="ja-JP" altLang="en-US" dirty="0"/>
              <a:t>社</a:t>
            </a:r>
          </a:p>
        </p:txBody>
      </p:sp>
      <p:sp>
        <p:nvSpPr>
          <p:cNvPr id="7" name="テキスト ボックス 6">
            <a:extLst>
              <a:ext uri="{FF2B5EF4-FFF2-40B4-BE49-F238E27FC236}">
                <a16:creationId xmlns:a16="http://schemas.microsoft.com/office/drawing/2014/main" id="{D159BEE6-AB43-49BB-AA9C-D1D9EE3DD716}"/>
              </a:ext>
            </a:extLst>
          </p:cNvPr>
          <p:cNvSpPr txBox="1"/>
          <p:nvPr/>
        </p:nvSpPr>
        <p:spPr>
          <a:xfrm>
            <a:off x="5612136" y="5383161"/>
            <a:ext cx="2280753" cy="369332"/>
          </a:xfrm>
          <a:prstGeom prst="rect">
            <a:avLst/>
          </a:prstGeom>
          <a:noFill/>
        </p:spPr>
        <p:txBody>
          <a:bodyPr wrap="none" rtlCol="0">
            <a:spAutoFit/>
          </a:bodyPr>
          <a:lstStyle/>
          <a:p>
            <a:r>
              <a:rPr kumimoji="1" lang="en-US" altLang="ja-JP" dirty="0"/>
              <a:t>From OpenFOAM.com</a:t>
            </a:r>
            <a:endParaRPr kumimoji="1" lang="ja-JP" altLang="en-US" dirty="0"/>
          </a:p>
        </p:txBody>
      </p:sp>
    </p:spTree>
    <p:extLst>
      <p:ext uri="{BB962C8B-B14F-4D97-AF65-F5344CB8AC3E}">
        <p14:creationId xmlns:p14="http://schemas.microsoft.com/office/powerpoint/2010/main" val="199038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fade">
                                      <p:cBhvr>
                                        <p:cTn id="22" dur="1000"/>
                                        <p:tgtEl>
                                          <p:spTgt spid="5122"/>
                                        </p:tgtEl>
                                      </p:cBhvr>
                                    </p:animEffect>
                                    <p:anim calcmode="lin" valueType="num">
                                      <p:cBhvr>
                                        <p:cTn id="23" dur="1000" fill="hold"/>
                                        <p:tgtEl>
                                          <p:spTgt spid="5122"/>
                                        </p:tgtEl>
                                        <p:attrNameLst>
                                          <p:attrName>ppt_x</p:attrName>
                                        </p:attrNameLst>
                                      </p:cBhvr>
                                      <p:tavLst>
                                        <p:tav tm="0">
                                          <p:val>
                                            <p:strVal val="#ppt_x"/>
                                          </p:val>
                                        </p:tav>
                                        <p:tav tm="100000">
                                          <p:val>
                                            <p:strVal val="#ppt_x"/>
                                          </p:val>
                                        </p:tav>
                                      </p:tavLst>
                                    </p:anim>
                                    <p:anim calcmode="lin" valueType="num">
                                      <p:cBhvr>
                                        <p:cTn id="24" dur="1000" fill="hold"/>
                                        <p:tgtEl>
                                          <p:spTgt spid="51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124"/>
                                        </p:tgtEl>
                                        <p:attrNameLst>
                                          <p:attrName>style.visibility</p:attrName>
                                        </p:attrNameLst>
                                      </p:cBhvr>
                                      <p:to>
                                        <p:strVal val="visible"/>
                                      </p:to>
                                    </p:set>
                                    <p:animEffect transition="in" filter="fade">
                                      <p:cBhvr>
                                        <p:cTn id="34" dur="1000"/>
                                        <p:tgtEl>
                                          <p:spTgt spid="5124"/>
                                        </p:tgtEl>
                                      </p:cBhvr>
                                    </p:animEffect>
                                    <p:anim calcmode="lin" valueType="num">
                                      <p:cBhvr>
                                        <p:cTn id="35" dur="1000" fill="hold"/>
                                        <p:tgtEl>
                                          <p:spTgt spid="5124"/>
                                        </p:tgtEl>
                                        <p:attrNameLst>
                                          <p:attrName>ppt_x</p:attrName>
                                        </p:attrNameLst>
                                      </p:cBhvr>
                                      <p:tavLst>
                                        <p:tav tm="0">
                                          <p:val>
                                            <p:strVal val="#ppt_x"/>
                                          </p:val>
                                        </p:tav>
                                        <p:tav tm="100000">
                                          <p:val>
                                            <p:strVal val="#ppt_x"/>
                                          </p:val>
                                        </p:tav>
                                      </p:tavLst>
                                    </p:anim>
                                    <p:anim calcmode="lin" valueType="num">
                                      <p:cBhvr>
                                        <p:cTn id="36" dur="1000" fill="hold"/>
                                        <p:tgtEl>
                                          <p:spTgt spid="51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A12C67-A5BA-4453-8E3E-CF5B1FAAC377}"/>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2ADDA010-872E-453D-B020-C462744EC200}"/>
              </a:ext>
            </a:extLst>
          </p:cNvPr>
          <p:cNvSpPr>
            <a:spLocks noGrp="1"/>
          </p:cNvSpPr>
          <p:nvPr>
            <p:ph idx="1"/>
          </p:nvPr>
        </p:nvSpPr>
        <p:spPr/>
        <p:txBody>
          <a:bodyPr>
            <a:normAutofit/>
          </a:bodyPr>
          <a:lstStyle/>
          <a:p>
            <a:pPr marL="457200" indent="-457200">
              <a:buFont typeface="+mj-lt"/>
              <a:buAutoNum type="arabicPeriod"/>
            </a:pPr>
            <a:r>
              <a:rPr lang="ja-JP" altLang="en-US" sz="2400" dirty="0"/>
              <a:t>大槻義彦</a:t>
            </a:r>
            <a:r>
              <a:rPr lang="en-US" altLang="ja-JP" sz="2400" dirty="0"/>
              <a:t>,</a:t>
            </a:r>
            <a:r>
              <a:rPr lang="ja-JP" altLang="en-US" sz="2400" dirty="0"/>
              <a:t>大場一郎</a:t>
            </a:r>
            <a:r>
              <a:rPr lang="en-US" altLang="ja-JP" sz="2400" dirty="0"/>
              <a:t>,</a:t>
            </a:r>
            <a:r>
              <a:rPr lang="ja-JP" altLang="en-US" sz="2400" dirty="0"/>
              <a:t>新・物理学辞典</a:t>
            </a:r>
            <a:r>
              <a:rPr lang="en-US" altLang="ja-JP" sz="2400" dirty="0"/>
              <a:t>,</a:t>
            </a:r>
            <a:r>
              <a:rPr lang="ja-JP" altLang="en-US" sz="2400" dirty="0"/>
              <a:t>講談社</a:t>
            </a:r>
            <a:r>
              <a:rPr lang="en-US" altLang="ja-JP" sz="2400" dirty="0"/>
              <a:t>,2018</a:t>
            </a:r>
          </a:p>
          <a:p>
            <a:pPr marL="457200" indent="-457200">
              <a:buFont typeface="+mj-lt"/>
              <a:buAutoNum type="arabicPeriod"/>
            </a:pPr>
            <a:r>
              <a:rPr lang="ja-JP" altLang="en-US" sz="2400" dirty="0"/>
              <a:t>渡辺尚貴</a:t>
            </a:r>
            <a:r>
              <a:rPr lang="en-US" altLang="ja-JP" sz="2400" dirty="0"/>
              <a:t>,</a:t>
            </a:r>
            <a:r>
              <a:rPr lang="ja-JP" altLang="en-US" sz="2400" dirty="0"/>
              <a:t>流体力学</a:t>
            </a:r>
            <a:r>
              <a:rPr lang="en-US" altLang="ja-JP" sz="2400" dirty="0"/>
              <a:t>,</a:t>
            </a:r>
            <a:r>
              <a:rPr lang="en-US" altLang="ja-JP" sz="2400" dirty="0">
                <a:hlinkClick r:id="rId2"/>
              </a:rPr>
              <a:t>http://www-cms.phys.s.u-tokyo.ac.jp/~naoki/CIPINTRO/CIP/fluid.html</a:t>
            </a:r>
            <a:r>
              <a:rPr lang="en-US" altLang="ja-JP" sz="2400" dirty="0"/>
              <a:t>, 2018/7/7</a:t>
            </a:r>
            <a:r>
              <a:rPr lang="ja-JP" altLang="en-US" sz="2400" dirty="0"/>
              <a:t>閲覧</a:t>
            </a:r>
            <a:endParaRPr lang="en-US" altLang="ja-JP" sz="2400" dirty="0"/>
          </a:p>
          <a:p>
            <a:pPr marL="457200" indent="-457200">
              <a:buFont typeface="+mj-lt"/>
              <a:buAutoNum type="arabicPeriod"/>
            </a:pPr>
            <a:r>
              <a:rPr lang="en-US" altLang="ja-JP" sz="2400" dirty="0"/>
              <a:t>CYBERNET,</a:t>
            </a:r>
            <a:r>
              <a:rPr lang="ja-JP" altLang="en-US" sz="2400" dirty="0"/>
              <a:t>はじめてみよう！流体解析（入門編）［</a:t>
            </a:r>
            <a:r>
              <a:rPr lang="en-US" altLang="ja-JP" sz="2400" dirty="0"/>
              <a:t>Ⅰ</a:t>
            </a:r>
            <a:r>
              <a:rPr lang="ja-JP" altLang="en-US" sz="2400" dirty="0"/>
              <a:t>］</a:t>
            </a:r>
            <a:r>
              <a:rPr lang="en-US" altLang="ja-JP" sz="2400" dirty="0"/>
              <a:t>, </a:t>
            </a:r>
            <a:r>
              <a:rPr lang="en-US" altLang="ja-JP" sz="2400" dirty="0">
                <a:hlinkClick r:id="rId3"/>
              </a:rPr>
              <a:t>http://www.cybernet.co.jp/ansys/case/lesson/003.html</a:t>
            </a:r>
            <a:r>
              <a:rPr lang="en-US" altLang="ja-JP" sz="2400" dirty="0"/>
              <a:t> , 2018/7/7</a:t>
            </a:r>
            <a:r>
              <a:rPr lang="ja-JP" altLang="en-US" sz="2400" dirty="0"/>
              <a:t>閲覧</a:t>
            </a:r>
            <a:endParaRPr lang="en-US" altLang="ja-JP" sz="2400" dirty="0"/>
          </a:p>
        </p:txBody>
      </p:sp>
    </p:spTree>
    <p:extLst>
      <p:ext uri="{BB962C8B-B14F-4D97-AF65-F5344CB8AC3E}">
        <p14:creationId xmlns:p14="http://schemas.microsoft.com/office/powerpoint/2010/main" val="829304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0BF537-DDEA-4BCF-BAB2-5D1C3BA80336}"/>
              </a:ext>
            </a:extLst>
          </p:cNvPr>
          <p:cNvSpPr>
            <a:spLocks noGrp="1"/>
          </p:cNvSpPr>
          <p:nvPr>
            <p:ph type="title"/>
          </p:nvPr>
        </p:nvSpPr>
        <p:spPr/>
        <p:txBody>
          <a:bodyPr/>
          <a:lstStyle/>
          <a:p>
            <a:r>
              <a:rPr kumimoji="1" lang="ja-JP" altLang="en-US" dirty="0"/>
              <a:t>ご清聴ありがとうございました</a:t>
            </a:r>
          </a:p>
        </p:txBody>
      </p:sp>
      <p:pic>
        <p:nvPicPr>
          <p:cNvPr id="6" name="図プレースホルダー 5">
            <a:extLst>
              <a:ext uri="{FF2B5EF4-FFF2-40B4-BE49-F238E27FC236}">
                <a16:creationId xmlns:a16="http://schemas.microsoft.com/office/drawing/2014/main" id="{7931389C-205C-4EF0-B7E1-6DD90C9D6CF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4167" b="14167"/>
          <a:stretch>
            <a:fillRect/>
          </a:stretch>
        </p:blipFill>
        <p:spPr/>
      </p:pic>
      <p:sp>
        <p:nvSpPr>
          <p:cNvPr id="4" name="テキスト プレースホルダー 3">
            <a:extLst>
              <a:ext uri="{FF2B5EF4-FFF2-40B4-BE49-F238E27FC236}">
                <a16:creationId xmlns:a16="http://schemas.microsoft.com/office/drawing/2014/main" id="{399210A9-3494-46E9-ABCE-C0CA39A81A6D}"/>
              </a:ext>
            </a:extLst>
          </p:cNvPr>
          <p:cNvSpPr>
            <a:spLocks noGrp="1"/>
          </p:cNvSpPr>
          <p:nvPr>
            <p:ph type="body" sz="half" idx="2"/>
          </p:nvPr>
        </p:nvSpPr>
        <p:spPr/>
        <p:txBody>
          <a:bodyPr/>
          <a:lstStyle/>
          <a:p>
            <a:r>
              <a:rPr kumimoji="1" lang="en-US" altLang="ja-JP" dirty="0"/>
              <a:t>Q</a:t>
            </a:r>
            <a:endParaRPr kumimoji="1" lang="ja-JP" altLang="en-US" dirty="0"/>
          </a:p>
        </p:txBody>
      </p:sp>
    </p:spTree>
    <p:extLst>
      <p:ext uri="{BB962C8B-B14F-4D97-AF65-F5344CB8AC3E}">
        <p14:creationId xmlns:p14="http://schemas.microsoft.com/office/powerpoint/2010/main" val="3979283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07A9E-4440-4603-B2B5-FD7CF36ECA7F}"/>
              </a:ext>
            </a:extLst>
          </p:cNvPr>
          <p:cNvSpPr>
            <a:spLocks noGrp="1"/>
          </p:cNvSpPr>
          <p:nvPr>
            <p:ph type="title"/>
          </p:nvPr>
        </p:nvSpPr>
        <p:spPr/>
        <p:txBody>
          <a:bodyPr/>
          <a:lstStyle/>
          <a:p>
            <a:r>
              <a:rPr kumimoji="1" lang="ja-JP" altLang="en-US" dirty="0"/>
              <a:t>シミュレーションとは</a:t>
            </a:r>
          </a:p>
        </p:txBody>
      </p:sp>
    </p:spTree>
    <p:extLst>
      <p:ext uri="{BB962C8B-B14F-4D97-AF65-F5344CB8AC3E}">
        <p14:creationId xmlns:p14="http://schemas.microsoft.com/office/powerpoint/2010/main" val="369179645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6B8582-3D49-4B6A-992A-75ADA501BCEE}"/>
              </a:ext>
            </a:extLst>
          </p:cNvPr>
          <p:cNvSpPr>
            <a:spLocks noGrp="1"/>
          </p:cNvSpPr>
          <p:nvPr>
            <p:ph type="title"/>
          </p:nvPr>
        </p:nvSpPr>
        <p:spPr/>
        <p:txBody>
          <a:bodyPr/>
          <a:lstStyle/>
          <a:p>
            <a:r>
              <a:rPr kumimoji="1" lang="ja-JP" altLang="en-US" dirty="0"/>
              <a:t>シミュレーションとは</a:t>
            </a:r>
          </a:p>
        </p:txBody>
      </p:sp>
      <p:sp>
        <p:nvSpPr>
          <p:cNvPr id="3" name="コンテンツ プレースホルダー 2">
            <a:extLst>
              <a:ext uri="{FF2B5EF4-FFF2-40B4-BE49-F238E27FC236}">
                <a16:creationId xmlns:a16="http://schemas.microsoft.com/office/drawing/2014/main" id="{03B36E8D-B452-40A2-88EF-6BDFD71EC68E}"/>
              </a:ext>
            </a:extLst>
          </p:cNvPr>
          <p:cNvSpPr>
            <a:spLocks noGrp="1"/>
          </p:cNvSpPr>
          <p:nvPr>
            <p:ph idx="1"/>
          </p:nvPr>
        </p:nvSpPr>
        <p:spPr/>
        <p:txBody>
          <a:bodyPr>
            <a:normAutofit/>
          </a:bodyPr>
          <a:lstStyle/>
          <a:p>
            <a:r>
              <a:rPr kumimoji="1" lang="ja-JP" altLang="en-US" sz="2800" dirty="0"/>
              <a:t>シミュレーションとは、</a:t>
            </a:r>
            <a:br>
              <a:rPr kumimoji="1" lang="en-US" altLang="ja-JP" sz="2800" dirty="0"/>
            </a:br>
            <a:r>
              <a:rPr kumimoji="1" lang="ja-JP" altLang="en-US" sz="2800" dirty="0"/>
              <a:t>コンピューターまたは模型を用いて</a:t>
            </a:r>
            <a:r>
              <a:rPr kumimoji="1" lang="ja-JP" altLang="en-US" sz="2800" dirty="0">
                <a:solidFill>
                  <a:srgbClr val="FF0000"/>
                </a:solidFill>
              </a:rPr>
              <a:t>実システムと同等のモデルを作り上げ</a:t>
            </a:r>
            <a:r>
              <a:rPr kumimoji="1" lang="ja-JP" altLang="en-US" sz="2800" dirty="0"/>
              <a:t>（モデリング）、</a:t>
            </a:r>
            <a:r>
              <a:rPr kumimoji="1" lang="ja-JP" altLang="en-US" sz="2800" dirty="0">
                <a:solidFill>
                  <a:srgbClr val="FF0000"/>
                </a:solidFill>
              </a:rPr>
              <a:t>モデルによって評価をすること</a:t>
            </a:r>
            <a:r>
              <a:rPr kumimoji="1" lang="ja-JP" altLang="en-US" sz="2800" dirty="0"/>
              <a:t>である。</a:t>
            </a:r>
            <a:endParaRPr kumimoji="1" lang="en-US" altLang="ja-JP" sz="2800" dirty="0"/>
          </a:p>
          <a:p>
            <a:r>
              <a:rPr kumimoji="1" lang="ja-JP" altLang="en-US" sz="2800" dirty="0"/>
              <a:t>現実では行うことのできない実験には非常に効果的である（</a:t>
            </a:r>
            <a:r>
              <a:rPr lang="ja-JP" altLang="en-US" sz="2800" dirty="0"/>
              <a:t>例：宇宙の形成</a:t>
            </a:r>
            <a:r>
              <a:rPr kumimoji="1" lang="ja-JP" altLang="en-US" sz="2800" dirty="0"/>
              <a:t>）。</a:t>
            </a:r>
          </a:p>
        </p:txBody>
      </p:sp>
    </p:spTree>
    <p:extLst>
      <p:ext uri="{BB962C8B-B14F-4D97-AF65-F5344CB8AC3E}">
        <p14:creationId xmlns:p14="http://schemas.microsoft.com/office/powerpoint/2010/main" val="305663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4EB64A-D1CF-4F1F-B9E0-B33A7DFE3C49}"/>
              </a:ext>
            </a:extLst>
          </p:cNvPr>
          <p:cNvSpPr>
            <a:spLocks noGrp="1"/>
          </p:cNvSpPr>
          <p:nvPr>
            <p:ph type="title"/>
          </p:nvPr>
        </p:nvSpPr>
        <p:spPr/>
        <p:txBody>
          <a:bodyPr/>
          <a:lstStyle/>
          <a:p>
            <a:r>
              <a:rPr lang="ja-JP" altLang="en-US" dirty="0"/>
              <a:t>物理学とシミュレーション</a:t>
            </a:r>
            <a:r>
              <a:rPr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AE422021-C399-4CA0-8632-0BF96EC1D9D7}"/>
              </a:ext>
            </a:extLst>
          </p:cNvPr>
          <p:cNvSpPr>
            <a:spLocks noGrp="1"/>
          </p:cNvSpPr>
          <p:nvPr>
            <p:ph sz="half" idx="1"/>
          </p:nvPr>
        </p:nvSpPr>
        <p:spPr/>
        <p:txBody>
          <a:bodyPr/>
          <a:lstStyle/>
          <a:p>
            <a:pPr>
              <a:buFont typeface="Wingdings" panose="05000000000000000000" pitchFamily="2" charset="2"/>
              <a:buChar char="l"/>
            </a:pPr>
            <a:r>
              <a:rPr lang="ja-JP" altLang="en-US" sz="2400" dirty="0"/>
              <a:t>物理学はシミュレーションによって発展してきた。</a:t>
            </a:r>
            <a:endParaRPr lang="en-US" altLang="ja-JP" sz="2400" dirty="0"/>
          </a:p>
          <a:p>
            <a:pPr>
              <a:buFont typeface="Wingdings" panose="05000000000000000000" pitchFamily="2" charset="2"/>
              <a:buChar char="l"/>
            </a:pPr>
            <a:r>
              <a:rPr lang="ja-JP" altLang="en-US" sz="2400" dirty="0"/>
              <a:t>シミュレーションなしでは解くことのできなかった方程式を数値的に解くことができるようになり、物理学が発展した。</a:t>
            </a:r>
            <a:endParaRPr lang="en-US" altLang="ja-JP" sz="2400" dirty="0"/>
          </a:p>
          <a:p>
            <a:pPr>
              <a:buFont typeface="Wingdings" panose="05000000000000000000" pitchFamily="2" charset="2"/>
              <a:buChar char="l"/>
            </a:pPr>
            <a:r>
              <a:rPr lang="ja-JP" altLang="en-US" sz="2400" dirty="0"/>
              <a:t>近年、コンピューターの発展により性能が向上した</a:t>
            </a:r>
            <a:endParaRPr lang="en-US" altLang="ja-JP" sz="2400" dirty="0"/>
          </a:p>
        </p:txBody>
      </p:sp>
      <p:pic>
        <p:nvPicPr>
          <p:cNvPr id="1028" name="Picture 4" descr="https://upload.wikimedia.org/wikipedia/commons/thumb/5/55/X-43A_%28Hyper_-_X%29_Mach_7_computational_fluid_dynamic_%28CFD%29.jpg/1280px-X-43A_%28Hyper_-_X%29_Mach_7_computational_fluid_dynamic_%28CFD%29.jpg">
            <a:extLst>
              <a:ext uri="{FF2B5EF4-FFF2-40B4-BE49-F238E27FC236}">
                <a16:creationId xmlns:a16="http://schemas.microsoft.com/office/drawing/2014/main" id="{733AB939-4D2B-49B0-890F-C0D236AC2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089" y="1845735"/>
            <a:ext cx="3730951" cy="24018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CE61EC6-A501-4C40-9A8E-2EBC5B1EE2C6}"/>
              </a:ext>
            </a:extLst>
          </p:cNvPr>
          <p:cNvSpPr txBox="1"/>
          <p:nvPr/>
        </p:nvSpPr>
        <p:spPr>
          <a:xfrm>
            <a:off x="4526280" y="4247535"/>
            <a:ext cx="3840480" cy="1200329"/>
          </a:xfrm>
          <a:prstGeom prst="rect">
            <a:avLst/>
          </a:prstGeom>
          <a:noFill/>
        </p:spPr>
        <p:txBody>
          <a:bodyPr wrap="square" rtlCol="0">
            <a:spAutoFit/>
          </a:bodyPr>
          <a:lstStyle/>
          <a:p>
            <a:r>
              <a:rPr kumimoji="1" lang="en-US" altLang="ja-JP" dirty="0">
                <a:hlinkClick r:id="rId3"/>
              </a:rPr>
              <a:t>https://ja.wikipedia.org/wiki/%E6%95%B0%E5%80%A4%E6%B5%81%E4%BD%93%E5%8A%9B%E5%AD%A6</a:t>
            </a:r>
            <a:br>
              <a:rPr kumimoji="1" lang="en-US" altLang="ja-JP" dirty="0"/>
            </a:br>
            <a:r>
              <a:rPr kumimoji="1" lang="ja-JP" altLang="en-US" dirty="0"/>
              <a:t>より引用</a:t>
            </a:r>
          </a:p>
        </p:txBody>
      </p:sp>
    </p:spTree>
    <p:extLst>
      <p:ext uri="{BB962C8B-B14F-4D97-AF65-F5344CB8AC3E}">
        <p14:creationId xmlns:p14="http://schemas.microsoft.com/office/powerpoint/2010/main" val="156524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1000"/>
                                        <p:tgtEl>
                                          <p:spTgt spid="1028"/>
                                        </p:tgtEl>
                                      </p:cBhvr>
                                    </p:animEffect>
                                    <p:anim calcmode="lin" valueType="num">
                                      <p:cBhvr>
                                        <p:cTn id="18" dur="1000" fill="hold"/>
                                        <p:tgtEl>
                                          <p:spTgt spid="1028"/>
                                        </p:tgtEl>
                                        <p:attrNameLst>
                                          <p:attrName>ppt_x</p:attrName>
                                        </p:attrNameLst>
                                      </p:cBhvr>
                                      <p:tavLst>
                                        <p:tav tm="0">
                                          <p:val>
                                            <p:strVal val="#ppt_x"/>
                                          </p:val>
                                        </p:tav>
                                        <p:tav tm="100000">
                                          <p:val>
                                            <p:strVal val="#ppt_x"/>
                                          </p:val>
                                        </p:tav>
                                      </p:tavLst>
                                    </p:anim>
                                    <p:anim calcmode="lin" valueType="num">
                                      <p:cBhvr>
                                        <p:cTn id="19" dur="1000" fill="hold"/>
                                        <p:tgtEl>
                                          <p:spTgt spid="102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4DA26C-30F0-402C-BF7B-C6B7ACF81DA6}"/>
              </a:ext>
            </a:extLst>
          </p:cNvPr>
          <p:cNvSpPr>
            <a:spLocks noGrp="1"/>
          </p:cNvSpPr>
          <p:nvPr>
            <p:ph type="title"/>
          </p:nvPr>
        </p:nvSpPr>
        <p:spPr/>
        <p:txBody>
          <a:bodyPr/>
          <a:lstStyle/>
          <a:p>
            <a:r>
              <a:rPr kumimoji="1" lang="ja-JP" altLang="en-US" dirty="0"/>
              <a:t>シミュレーションの手順</a:t>
            </a:r>
          </a:p>
        </p:txBody>
      </p:sp>
      <p:sp>
        <p:nvSpPr>
          <p:cNvPr id="3" name="コンテンツ プレースホルダー 2">
            <a:extLst>
              <a:ext uri="{FF2B5EF4-FFF2-40B4-BE49-F238E27FC236}">
                <a16:creationId xmlns:a16="http://schemas.microsoft.com/office/drawing/2014/main" id="{89146C3E-3287-49E9-9D1E-7DE0C0F58663}"/>
              </a:ext>
            </a:extLst>
          </p:cNvPr>
          <p:cNvSpPr>
            <a:spLocks noGrp="1"/>
          </p:cNvSpPr>
          <p:nvPr>
            <p:ph idx="1"/>
          </p:nvPr>
        </p:nvSpPr>
        <p:spPr/>
        <p:txBody>
          <a:bodyPr>
            <a:normAutofit/>
          </a:bodyPr>
          <a:lstStyle/>
          <a:p>
            <a:pPr marL="457200" indent="-457200">
              <a:buFont typeface="+mj-lt"/>
              <a:buAutoNum type="arabicPeriod"/>
            </a:pPr>
            <a:r>
              <a:rPr kumimoji="1" lang="ja-JP" altLang="en-US" sz="2400" dirty="0"/>
              <a:t>目的の明確化</a:t>
            </a:r>
            <a:br>
              <a:rPr lang="en-US" altLang="ja-JP" dirty="0"/>
            </a:br>
            <a:r>
              <a:rPr lang="ja-JP" altLang="en-US" dirty="0"/>
              <a:t>なにをどのくらいの精度でシミュレーションするのかを決める</a:t>
            </a:r>
            <a:endParaRPr kumimoji="1" lang="en-US" altLang="ja-JP" dirty="0"/>
          </a:p>
          <a:p>
            <a:pPr marL="457200" indent="-457200">
              <a:buFont typeface="+mj-lt"/>
              <a:buAutoNum type="arabicPeriod"/>
            </a:pPr>
            <a:r>
              <a:rPr lang="ja-JP" altLang="en-US" sz="2400" dirty="0"/>
              <a:t>データの収集</a:t>
            </a:r>
            <a:br>
              <a:rPr lang="en-US" altLang="ja-JP" dirty="0"/>
            </a:br>
            <a:r>
              <a:rPr lang="ja-JP" altLang="en-US" dirty="0"/>
              <a:t>対象とする問題の範囲を決め、パラメータなどを明確にする</a:t>
            </a:r>
            <a:endParaRPr lang="en-US" altLang="ja-JP" dirty="0"/>
          </a:p>
          <a:p>
            <a:pPr marL="457200" indent="-457200">
              <a:buFont typeface="+mj-lt"/>
              <a:buAutoNum type="arabicPeriod"/>
            </a:pPr>
            <a:r>
              <a:rPr kumimoji="1" lang="ja-JP" altLang="en-US" sz="2400" dirty="0"/>
              <a:t>モデリング</a:t>
            </a:r>
            <a:br>
              <a:rPr lang="en-US" altLang="ja-JP" dirty="0"/>
            </a:br>
            <a:r>
              <a:rPr lang="ja-JP" altLang="en-US" dirty="0"/>
              <a:t>変数の関係を数式やアルゴリズムなどコンピューターに記述できる形にする</a:t>
            </a:r>
            <a:endParaRPr kumimoji="1" lang="en-US" altLang="ja-JP" dirty="0"/>
          </a:p>
          <a:p>
            <a:pPr marL="457200" indent="-457200">
              <a:buFont typeface="+mj-lt"/>
              <a:buAutoNum type="arabicPeriod"/>
            </a:pPr>
            <a:r>
              <a:rPr lang="ja-JP" altLang="en-US" sz="2400" dirty="0"/>
              <a:t>シミュレーターの作成と実験</a:t>
            </a:r>
            <a:br>
              <a:rPr lang="en-US" altLang="ja-JP" sz="2400" dirty="0"/>
            </a:br>
            <a:r>
              <a:rPr lang="ja-JP" altLang="en-US" dirty="0"/>
              <a:t>プログラミング、模型の作成を行って、実験する。</a:t>
            </a:r>
            <a:endParaRPr lang="en-US" altLang="ja-JP" sz="2400" dirty="0"/>
          </a:p>
          <a:p>
            <a:pPr marL="457200" indent="-457200">
              <a:buFont typeface="+mj-lt"/>
              <a:buAutoNum type="arabicPeriod"/>
            </a:pPr>
            <a:r>
              <a:rPr kumimoji="1" lang="ja-JP" altLang="en-US" sz="2400" dirty="0"/>
              <a:t>結果の評価、分析</a:t>
            </a:r>
            <a:endParaRPr kumimoji="1" lang="en-US" altLang="ja-JP" sz="2400" dirty="0"/>
          </a:p>
        </p:txBody>
      </p:sp>
    </p:spTree>
    <p:extLst>
      <p:ext uri="{BB962C8B-B14F-4D97-AF65-F5344CB8AC3E}">
        <p14:creationId xmlns:p14="http://schemas.microsoft.com/office/powerpoint/2010/main" val="36587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16D164-D142-438E-9517-A6AED926A12D}"/>
              </a:ext>
            </a:extLst>
          </p:cNvPr>
          <p:cNvSpPr>
            <a:spLocks noGrp="1"/>
          </p:cNvSpPr>
          <p:nvPr>
            <p:ph type="title"/>
          </p:nvPr>
        </p:nvSpPr>
        <p:spPr/>
        <p:txBody>
          <a:bodyPr/>
          <a:lstStyle/>
          <a:p>
            <a:r>
              <a:rPr kumimoji="1" lang="ja-JP" altLang="en-US" dirty="0"/>
              <a:t>シミュレーションの注意点</a:t>
            </a:r>
          </a:p>
        </p:txBody>
      </p:sp>
      <p:sp>
        <p:nvSpPr>
          <p:cNvPr id="3" name="コンテンツ プレースホルダー 2">
            <a:extLst>
              <a:ext uri="{FF2B5EF4-FFF2-40B4-BE49-F238E27FC236}">
                <a16:creationId xmlns:a16="http://schemas.microsoft.com/office/drawing/2014/main" id="{0329DB87-1EA8-4EFB-993F-FE484488F1C5}"/>
              </a:ext>
            </a:extLst>
          </p:cNvPr>
          <p:cNvSpPr>
            <a:spLocks noGrp="1"/>
          </p:cNvSpPr>
          <p:nvPr>
            <p:ph idx="1"/>
          </p:nvPr>
        </p:nvSpPr>
        <p:spPr>
          <a:xfrm>
            <a:off x="822959" y="1845733"/>
            <a:ext cx="7543801" cy="2291189"/>
          </a:xfrm>
        </p:spPr>
        <p:txBody>
          <a:bodyPr>
            <a:normAutofit/>
          </a:bodyPr>
          <a:lstStyle/>
          <a:p>
            <a:pPr>
              <a:buFont typeface="Wingdings" panose="05000000000000000000" pitchFamily="2" charset="2"/>
              <a:buChar char="l"/>
            </a:pPr>
            <a:r>
              <a:rPr kumimoji="1" lang="ja-JP" altLang="en-US" dirty="0"/>
              <a:t>シミュレーションはどの程度の精度で行うかを注意する必要がある。</a:t>
            </a:r>
            <a:endParaRPr kumimoji="1" lang="en-US" altLang="ja-JP" dirty="0"/>
          </a:p>
          <a:p>
            <a:pPr>
              <a:buFont typeface="Wingdings" panose="05000000000000000000" pitchFamily="2" charset="2"/>
              <a:buChar char="l"/>
            </a:pPr>
            <a:r>
              <a:rPr kumimoji="1" lang="ja-JP" altLang="en-US" dirty="0"/>
              <a:t>精度が不足していたら結果は利用できないし、十分すぎる精度ではシミュレーションにかかるコストが増大してしまう。</a:t>
            </a:r>
            <a:endParaRPr kumimoji="1" lang="en-US" altLang="ja-JP" dirty="0"/>
          </a:p>
          <a:p>
            <a:pPr>
              <a:buFont typeface="Wingdings" panose="05000000000000000000" pitchFamily="2" charset="2"/>
              <a:buChar char="l"/>
            </a:pPr>
            <a:r>
              <a:rPr kumimoji="1" lang="ja-JP" altLang="en-US" dirty="0"/>
              <a:t>また、モデリングにおいて、近似、離散化をしているときには</a:t>
            </a:r>
            <a:r>
              <a:rPr kumimoji="1" lang="ja-JP" altLang="en-US" dirty="0">
                <a:solidFill>
                  <a:srgbClr val="FF0000"/>
                </a:solidFill>
              </a:rPr>
              <a:t>誤差があるので注意が必要</a:t>
            </a:r>
            <a:r>
              <a:rPr kumimoji="1" lang="ja-JP" altLang="en-US" dirty="0"/>
              <a:t>。</a:t>
            </a:r>
            <a:endParaRPr kumimoji="1" lang="en-US" altLang="ja-JP" dirty="0"/>
          </a:p>
          <a:p>
            <a:pPr>
              <a:buFont typeface="Wingdings" panose="05000000000000000000" pitchFamily="2" charset="2"/>
              <a:buChar char="l"/>
            </a:pPr>
            <a:endParaRPr kumimoji="1" lang="ja-JP" altLang="en-US" dirty="0"/>
          </a:p>
        </p:txBody>
      </p:sp>
      <p:sp>
        <p:nvSpPr>
          <p:cNvPr id="9" name="四角形: 角を丸くする 8">
            <a:extLst>
              <a:ext uri="{FF2B5EF4-FFF2-40B4-BE49-F238E27FC236}">
                <a16:creationId xmlns:a16="http://schemas.microsoft.com/office/drawing/2014/main" id="{9DAE460E-1DD5-4636-83EB-63472F6E8B14}"/>
              </a:ext>
            </a:extLst>
          </p:cNvPr>
          <p:cNvSpPr/>
          <p:nvPr/>
        </p:nvSpPr>
        <p:spPr>
          <a:xfrm>
            <a:off x="3067664" y="4245294"/>
            <a:ext cx="300867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シミュレーションは</a:t>
            </a:r>
            <a:endParaRPr kumimoji="1" lang="en-US" altLang="ja-JP" sz="2400" dirty="0"/>
          </a:p>
          <a:p>
            <a:pPr algn="ctr"/>
            <a:r>
              <a:rPr kumimoji="1" lang="ja-JP" altLang="en-US" sz="2400" dirty="0">
                <a:solidFill>
                  <a:schemeClr val="bg1"/>
                </a:solidFill>
              </a:rPr>
              <a:t>万能ではない</a:t>
            </a:r>
            <a:r>
              <a:rPr kumimoji="1" lang="ja-JP" altLang="en-US" sz="2400" dirty="0"/>
              <a:t>！</a:t>
            </a:r>
            <a:endParaRPr kumimoji="1" lang="en-US" altLang="ja-JP" sz="2400" dirty="0"/>
          </a:p>
        </p:txBody>
      </p:sp>
    </p:spTree>
    <p:extLst>
      <p:ext uri="{BB962C8B-B14F-4D97-AF65-F5344CB8AC3E}">
        <p14:creationId xmlns:p14="http://schemas.microsoft.com/office/powerpoint/2010/main" val="229201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6D9E51-2057-44F8-836D-7FA2426B521F}"/>
              </a:ext>
            </a:extLst>
          </p:cNvPr>
          <p:cNvSpPr>
            <a:spLocks noGrp="1"/>
          </p:cNvSpPr>
          <p:nvPr>
            <p:ph type="title"/>
          </p:nvPr>
        </p:nvSpPr>
        <p:spPr/>
        <p:txBody>
          <a:bodyPr/>
          <a:lstStyle/>
          <a:p>
            <a:r>
              <a:rPr kumimoji="1" lang="ja-JP" altLang="en-US" dirty="0"/>
              <a:t>シミュレーションの実例　その</a:t>
            </a:r>
            <a:r>
              <a:rPr kumimoji="1" lang="en-US" altLang="ja-JP" dirty="0"/>
              <a:t>1</a:t>
            </a:r>
            <a:endParaRPr kumimoji="1" lang="ja-JP" altLang="en-US" dirty="0"/>
          </a:p>
        </p:txBody>
      </p:sp>
      <p:sp>
        <p:nvSpPr>
          <p:cNvPr id="3" name="テキスト プレースホルダー 2">
            <a:extLst>
              <a:ext uri="{FF2B5EF4-FFF2-40B4-BE49-F238E27FC236}">
                <a16:creationId xmlns:a16="http://schemas.microsoft.com/office/drawing/2014/main" id="{17EB4BBC-DAE0-490E-94FD-CB4D278B77CC}"/>
              </a:ext>
            </a:extLst>
          </p:cNvPr>
          <p:cNvSpPr>
            <a:spLocks noGrp="1"/>
          </p:cNvSpPr>
          <p:nvPr>
            <p:ph type="body" idx="1"/>
          </p:nvPr>
        </p:nvSpPr>
        <p:spPr/>
        <p:txBody>
          <a:bodyPr/>
          <a:lstStyle/>
          <a:p>
            <a:r>
              <a:rPr kumimoji="1" lang="ja-JP" altLang="en-US" dirty="0"/>
              <a:t>抵抗のある落下運動</a:t>
            </a:r>
          </a:p>
        </p:txBody>
      </p:sp>
    </p:spTree>
    <p:extLst>
      <p:ext uri="{BB962C8B-B14F-4D97-AF65-F5344CB8AC3E}">
        <p14:creationId xmlns:p14="http://schemas.microsoft.com/office/powerpoint/2010/main" val="4114052713"/>
      </p:ext>
    </p:extLst>
  </p:cSld>
  <p:clrMapOvr>
    <a:masterClrMapping/>
  </p:clrMapOvr>
  <p:transition spd="slow">
    <p:push dir="u"/>
  </p:transition>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2787</TotalTime>
  <Words>1438</Words>
  <Application>Microsoft Office PowerPoint</Application>
  <PresentationFormat>画面に合わせる (4:3)</PresentationFormat>
  <Paragraphs>187</Paragraphs>
  <Slides>39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39</vt:i4>
      </vt:variant>
    </vt:vector>
  </HeadingPairs>
  <TitlesOfParts>
    <vt:vector size="46" baseType="lpstr">
      <vt:lpstr>ＭＳ Ｐゴシック</vt:lpstr>
      <vt:lpstr>Arial</vt:lpstr>
      <vt:lpstr>Calibri</vt:lpstr>
      <vt:lpstr>Calibri Light</vt:lpstr>
      <vt:lpstr>Cambria Math</vt:lpstr>
      <vt:lpstr>Wingdings</vt:lpstr>
      <vt:lpstr>レトロスペクト</vt:lpstr>
      <vt:lpstr>第三の科学 シミュレーションの世界</vt:lpstr>
      <vt:lpstr>資料の置き場</vt:lpstr>
      <vt:lpstr>目次</vt:lpstr>
      <vt:lpstr>シミュレーションとは</vt:lpstr>
      <vt:lpstr>シミュレーションとは</vt:lpstr>
      <vt:lpstr>物理学とシミュレーション </vt:lpstr>
      <vt:lpstr>シミュレーションの手順</vt:lpstr>
      <vt:lpstr>シミュレーションの注意点</vt:lpstr>
      <vt:lpstr>シミュレーションの実例　その1</vt:lpstr>
      <vt:lpstr>抵抗のある落下運動</vt:lpstr>
      <vt:lpstr>常微分方程式の数値解法</vt:lpstr>
      <vt:lpstr>Euler法</vt:lpstr>
      <vt:lpstr>Runge-Kutta法</vt:lpstr>
      <vt:lpstr>実験</vt:lpstr>
      <vt:lpstr>結果</vt:lpstr>
      <vt:lpstr>結果</vt:lpstr>
      <vt:lpstr>結果</vt:lpstr>
      <vt:lpstr>考察と結論</vt:lpstr>
      <vt:lpstr>参考文献</vt:lpstr>
      <vt:lpstr>シミュレーションの実例　その2 </vt:lpstr>
      <vt:lpstr>2 階の常微分方程式</vt:lpstr>
      <vt:lpstr>計算方法</vt:lpstr>
      <vt:lpstr>目的の明確化、 データの収集</vt:lpstr>
      <vt:lpstr>モデリング</vt:lpstr>
      <vt:lpstr>モデリング</vt:lpstr>
      <vt:lpstr>実験</vt:lpstr>
      <vt:lpstr>結果</vt:lpstr>
      <vt:lpstr>結果</vt:lpstr>
      <vt:lpstr>考察、余談</vt:lpstr>
      <vt:lpstr>シミュレーションの実例　その3 </vt:lpstr>
      <vt:lpstr>流れを支配する方程式</vt:lpstr>
      <vt:lpstr>PowerPoint プレゼンテーション</vt:lpstr>
      <vt:lpstr>ナビエ・ストークス方程式 半端ないって！</vt:lpstr>
      <vt:lpstr>PowerPoint プレゼンテーション</vt:lpstr>
      <vt:lpstr>目的を明確化,データの収集</vt:lpstr>
      <vt:lpstr>モデリング</vt:lpstr>
      <vt:lpstr>実行</vt:lpstr>
      <vt:lpstr>参考文献</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第三の科学 シミュレーションの世界</dc:title>
  <dc:creator> 松本　久也</dc:creator>
  <cp:lastModifiedBy>松本　久也</cp:lastModifiedBy>
  <cp:revision>67</cp:revision>
  <dcterms:created xsi:type="dcterms:W3CDTF">2018-06-30T16:13:44Z</dcterms:created>
  <dcterms:modified xsi:type="dcterms:W3CDTF">2018-07-08T06:33:22Z</dcterms:modified>
</cp:coreProperties>
</file>